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35"/>
  </p:notesMasterIdLst>
  <p:handoutMasterIdLst>
    <p:handoutMasterId r:id="rId36"/>
  </p:handoutMasterIdLst>
  <p:sldIdLst>
    <p:sldId id="337" r:id="rId2"/>
    <p:sldId id="262" r:id="rId3"/>
    <p:sldId id="336" r:id="rId4"/>
    <p:sldId id="289" r:id="rId5"/>
    <p:sldId id="321" r:id="rId6"/>
    <p:sldId id="322" r:id="rId7"/>
    <p:sldId id="333" r:id="rId8"/>
    <p:sldId id="335" r:id="rId9"/>
    <p:sldId id="291" r:id="rId10"/>
    <p:sldId id="297" r:id="rId11"/>
    <p:sldId id="326" r:id="rId12"/>
    <p:sldId id="293" r:id="rId13"/>
    <p:sldId id="316" r:id="rId14"/>
    <p:sldId id="306" r:id="rId15"/>
    <p:sldId id="307" r:id="rId16"/>
    <p:sldId id="327" r:id="rId17"/>
    <p:sldId id="308" r:id="rId18"/>
    <p:sldId id="309" r:id="rId19"/>
    <p:sldId id="310" r:id="rId20"/>
    <p:sldId id="330" r:id="rId21"/>
    <p:sldId id="317" r:id="rId22"/>
    <p:sldId id="318" r:id="rId23"/>
    <p:sldId id="319" r:id="rId24"/>
    <p:sldId id="311" r:id="rId25"/>
    <p:sldId id="313" r:id="rId26"/>
    <p:sldId id="314" r:id="rId27"/>
    <p:sldId id="295" r:id="rId28"/>
    <p:sldId id="320" r:id="rId29"/>
    <p:sldId id="268" r:id="rId30"/>
    <p:sldId id="325" r:id="rId31"/>
    <p:sldId id="328" r:id="rId32"/>
    <p:sldId id="331" r:id="rId33"/>
    <p:sldId id="334" r:id="rId3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021" autoAdjust="0"/>
  </p:normalViewPr>
  <p:slideViewPr>
    <p:cSldViewPr>
      <p:cViewPr varScale="1">
        <p:scale>
          <a:sx n="85" d="100"/>
          <a:sy n="85" d="100"/>
        </p:scale>
        <p:origin x="2400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/>
            <a:t>2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Explore training topics and some do’s and don’ts</a:t>
          </a: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/>
            <a:t>3</a:t>
          </a:r>
          <a:endParaRPr lang="en-US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Volunteer responsibilities </a:t>
          </a: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Familiarize yourself with types of volunteers</a:t>
          </a: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</dgm:pt>
    <dgm:pt modelId="{C4407577-18A2-46E0-8805-2838042EB67A}" type="pres">
      <dgm:prSet presAssocID="{74EE5CD8-078F-4590-BF9C-A341A294A016}" presName="linNode" presStyleCnt="0"/>
      <dgm:spPr/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</dgm:pt>
    <dgm:pt modelId="{AB8574CC-D4F2-4555-AEE3-F4EE58B11D03}" type="pres">
      <dgm:prSet presAssocID="{CF9FB981-E6ED-4440-AC98-4E4E2ABA2C55}" presName="sp" presStyleCnt="0"/>
      <dgm:spPr/>
    </dgm:pt>
    <dgm:pt modelId="{85B8F607-FDD8-476A-ADBE-E1250824F294}" type="pres">
      <dgm:prSet presAssocID="{AA046201-5C4D-445E-BF0B-5C6D2B0A1945}" presName="linNode" presStyleCnt="0"/>
      <dgm:spPr/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</dgm:pt>
    <dgm:pt modelId="{5ACAA866-A8A8-4183-97B5-CEEAB1525C60}" type="pres">
      <dgm:prSet presAssocID="{40767EFF-7D52-4469-ACEE-7D28E67337E2}" presName="sp" presStyleCnt="0"/>
      <dgm:spPr/>
    </dgm:pt>
    <dgm:pt modelId="{477213BE-9E91-4950-8451-7F60796F47F4}" type="pres">
      <dgm:prSet presAssocID="{D1776C8F-2B10-4075-8DF7-7F65AB725ED5}" presName="linNode" presStyleCnt="0"/>
      <dgm:spPr/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3D887057-7E91-45EF-8E4B-3006C2DFECB4}" type="presOf" srcId="{6BE4E373-0656-4EDC-821E-BE09C952B1F6}" destId="{C7C3E6FD-D83F-4BDA-907E-B5EE041DA931}" srcOrd="0" destOrd="0" presId="urn:microsoft.com/office/officeart/2005/8/layout/vList5"/>
    <dgm:cxn modelId="{1D12F37E-DF42-400C-B5B5-A8FAF49EC0EC}" type="presOf" srcId="{1E4D3931-0DBD-4211-A24A-6AF364284B1E}" destId="{D54B1729-BC98-42C1-9C6C-D65DCBA4358F}" srcOrd="0" destOrd="0" presId="urn:microsoft.com/office/officeart/2005/8/layout/vList5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5417F3DF-8CAE-4E6C-ADBB-ED6F50084B8E}" type="presOf" srcId="{D1776C8F-2B10-4075-8DF7-7F65AB725ED5}" destId="{F5034101-5B7D-4FE7-B47A-5A48CF39606B}" srcOrd="0" destOrd="0" presId="urn:microsoft.com/office/officeart/2005/8/layout/vList5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  <dgm:cxn modelId="{E6DEED78-0C33-4D1D-A595-AFE4311369E4}" type="presParOf" srcId="{AAE7A1E6-6847-453D-B55B-8A82BF138C1D}" destId="{5ACAA866-A8A8-4183-97B5-CEEAB1525C60}" srcOrd="3" destOrd="0" presId="urn:microsoft.com/office/officeart/2005/8/layout/vList5"/>
    <dgm:cxn modelId="{FD2A22C3-24B0-4E4D-A3BC-79528D3FBC48}" type="presParOf" srcId="{AAE7A1E6-6847-453D-B55B-8A82BF138C1D}" destId="{477213BE-9E91-4950-8451-7F60796F47F4}" srcOrd="4" destOrd="0" presId="urn:microsoft.com/office/officeart/2005/8/layout/vList5"/>
    <dgm:cxn modelId="{2D9E3819-8AF8-4F78-AD5E-1D892BCE0381}" type="presParOf" srcId="{477213BE-9E91-4950-8451-7F60796F47F4}" destId="{F5034101-5B7D-4FE7-B47A-5A48CF39606B}" srcOrd="0" destOrd="0" presId="urn:microsoft.com/office/officeart/2005/8/layout/vList5"/>
    <dgm:cxn modelId="{5FD7E964-E46A-45B4-A545-5D657B6094BB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066871" y="-1848315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Familiarize yourself with types of volunteers</a:t>
          </a:r>
        </a:p>
      </dsp:txBody>
      <dsp:txXfrm rot="-5400000">
        <a:off x="1085603" y="132953"/>
        <a:ext cx="5010287" cy="1047750"/>
      </dsp:txXfrm>
    </dsp:sp>
    <dsp:sp modelId="{7E429971-BC57-430F-BB25-C0574E5E39E3}">
      <dsp:nvSpPr>
        <dsp:cNvPr id="0" name=""/>
        <dsp:cNvSpPr/>
      </dsp:nvSpPr>
      <dsp:spPr>
        <a:xfrm>
          <a:off x="109" y="0"/>
          <a:ext cx="1085492" cy="1309687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1</a:t>
          </a:r>
          <a:endParaRPr lang="en-US" sz="4400" kern="1200" dirty="0"/>
        </a:p>
      </dsp:txBody>
      <dsp:txXfrm>
        <a:off x="53098" y="52989"/>
        <a:ext cx="979514" cy="1203709"/>
      </dsp:txXfrm>
    </dsp:sp>
    <dsp:sp modelId="{B37A5355-225B-4C6F-AED7-6C620F99EECC}">
      <dsp:nvSpPr>
        <dsp:cNvPr id="0" name=""/>
        <dsp:cNvSpPr/>
      </dsp:nvSpPr>
      <dsp:spPr>
        <a:xfrm rot="5400000">
          <a:off x="3066871" y="-473143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-6437807"/>
            <a:satOff val="1687"/>
            <a:lumOff val="-17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-6437807"/>
              <a:satOff val="1687"/>
              <a:lumOff val="-17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Explore training topics and some do’s and don’ts</a:t>
          </a:r>
        </a:p>
      </dsp:txBody>
      <dsp:txXfrm rot="-5400000">
        <a:off x="1085603" y="1508125"/>
        <a:ext cx="5010287" cy="1047750"/>
      </dsp:txXfrm>
    </dsp:sp>
    <dsp:sp modelId="{C04276DC-EE64-470A-B8BC-09067B8045FA}">
      <dsp:nvSpPr>
        <dsp:cNvPr id="0" name=""/>
        <dsp:cNvSpPr/>
      </dsp:nvSpPr>
      <dsp:spPr>
        <a:xfrm>
          <a:off x="109" y="1377156"/>
          <a:ext cx="1085492" cy="1309687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-6164083"/>
                <a:satOff val="6281"/>
                <a:lumOff val="-1177"/>
                <a:alphaOff val="0"/>
                <a:shade val="74000"/>
                <a:satMod val="130000"/>
                <a:lumMod val="90000"/>
              </a:schemeClr>
              <a:schemeClr val="accent3">
                <a:hueOff val="-6164083"/>
                <a:satOff val="6281"/>
                <a:lumOff val="-117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2</a:t>
          </a:r>
          <a:endParaRPr lang="en-US" sz="4400" kern="1200" dirty="0"/>
        </a:p>
      </dsp:txBody>
      <dsp:txXfrm>
        <a:off x="53098" y="1430145"/>
        <a:ext cx="979514" cy="1203709"/>
      </dsp:txXfrm>
    </dsp:sp>
    <dsp:sp modelId="{C7C3E6FD-D83F-4BDA-907E-B5EE041DA931}">
      <dsp:nvSpPr>
        <dsp:cNvPr id="0" name=""/>
        <dsp:cNvSpPr/>
      </dsp:nvSpPr>
      <dsp:spPr>
        <a:xfrm rot="5400000">
          <a:off x="3066871" y="902028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-12875614"/>
            <a:satOff val="3374"/>
            <a:lumOff val="-34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-12875614"/>
              <a:satOff val="3374"/>
              <a:lumOff val="-34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Volunteer responsibilities </a:t>
          </a:r>
        </a:p>
      </dsp:txBody>
      <dsp:txXfrm rot="-5400000">
        <a:off x="1085603" y="2883296"/>
        <a:ext cx="5010287" cy="1047750"/>
      </dsp:txXfrm>
    </dsp:sp>
    <dsp:sp modelId="{F5034101-5B7D-4FE7-B47A-5A48CF39606B}">
      <dsp:nvSpPr>
        <dsp:cNvPr id="0" name=""/>
        <dsp:cNvSpPr/>
      </dsp:nvSpPr>
      <dsp:spPr>
        <a:xfrm>
          <a:off x="109" y="2752328"/>
          <a:ext cx="1085492" cy="1309687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-12328166"/>
                <a:satOff val="12562"/>
                <a:lumOff val="-2354"/>
                <a:alphaOff val="0"/>
                <a:shade val="74000"/>
                <a:satMod val="130000"/>
                <a:lumMod val="90000"/>
              </a:schemeClr>
              <a:schemeClr val="accent3">
                <a:hueOff val="-12328166"/>
                <a:satOff val="12562"/>
                <a:lumOff val="-235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3</a:t>
          </a:r>
          <a:endParaRPr lang="en-US" sz="4400" kern="1200" dirty="0"/>
        </a:p>
      </dsp:txBody>
      <dsp:txXfrm>
        <a:off x="53098" y="2805317"/>
        <a:ext cx="979514" cy="1203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1" tIns="46580" rIns="93161" bIns="4658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1" tIns="46580" rIns="93161" bIns="46580" rtlCol="0"/>
          <a:lstStyle>
            <a:lvl1pPr algn="r">
              <a:defRPr sz="1300"/>
            </a:lvl1pPr>
          </a:lstStyle>
          <a:p>
            <a:fld id="{D83FDC75-7F73-4A4A-A77C-09AADF00E0EA}" type="datetimeFigureOut">
              <a:rPr lang="en-US" smtClean="0"/>
              <a:pPr/>
              <a:t>6/9/2025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1" tIns="46580" rIns="93161" bIns="4658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1" tIns="46580" rIns="93161" bIns="46580" rtlCol="0" anchor="b"/>
          <a:lstStyle>
            <a:lvl1pPr algn="r">
              <a:defRPr sz="13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06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1" tIns="46580" rIns="93161" bIns="4658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1" tIns="46580" rIns="93161" bIns="46580" rtlCol="0"/>
          <a:lstStyle>
            <a:lvl1pPr algn="r">
              <a:defRPr sz="1300"/>
            </a:lvl1pPr>
          </a:lstStyle>
          <a:p>
            <a:fld id="{48AEF76B-3757-4A0B-AF93-28494465C1DD}" type="datetimeFigureOut">
              <a:rPr lang="en-US" smtClean="0"/>
              <a:pPr/>
              <a:t>6/9/2025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0" rIns="93161" bIns="465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1" tIns="46580" rIns="93161" bIns="465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1" tIns="46580" rIns="93161" bIns="4658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1" tIns="46580" rIns="93161" bIns="46580" rtlCol="0" anchor="b"/>
          <a:lstStyle>
            <a:lvl1pPr algn="r">
              <a:defRPr sz="13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776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6320">
            <a:noAutofit/>
          </a:bodyPr>
          <a:lstStyle/>
          <a:p>
            <a:pPr marL="232900" indent="-232900"/>
            <a:endParaRPr lang="en-US" sz="13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60388" y="511175"/>
            <a:ext cx="3197225" cy="2398713"/>
          </a:xfrm>
        </p:spPr>
      </p:sp>
    </p:spTree>
    <p:extLst>
      <p:ext uri="{BB962C8B-B14F-4D97-AF65-F5344CB8AC3E}">
        <p14:creationId xmlns:p14="http://schemas.microsoft.com/office/powerpoint/2010/main" val="3298516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92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Ceci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08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373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37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23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Ceci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43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82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913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53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3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255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82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4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33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86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506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773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33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979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636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85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99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1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4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86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9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50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230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23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793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35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46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480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252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253913"/>
      </p:ext>
    </p:extLst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198830"/>
      </p:ext>
    </p:extLst>
  </p:cSld>
  <p:clrMapOvr>
    <a:masterClrMapping/>
  </p:clrMapOvr>
  <p:transition spd="slow">
    <p:wipe dir="d"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02887"/>
      </p:ext>
    </p:extLst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6/9/2025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33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9842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301301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995729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08508"/>
      </p:ext>
    </p:extLst>
  </p:cSld>
  <p:clrMapOvr>
    <a:masterClrMapping/>
  </p:clrMapOvr>
  <p:transition spd="slow">
    <p:wipe dir="d"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828853"/>
      </p:ext>
    </p:extLst>
  </p:cSld>
  <p:clrMapOvr>
    <a:masterClrMapping/>
  </p:clrMapOvr>
  <p:transition spd="slow">
    <p:wipe dir="d"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461572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7B281C-5159-4971-8228-52B9A72E9ED2}" type="datetimeFigureOut">
              <a:rPr lang="en-US" smtClean="0"/>
              <a:pPr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8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651" r:id="rId18"/>
    <p:sldLayoutId id="2147483650" r:id="rId19"/>
    <p:sldLayoutId id="2147483663" r:id="rId20"/>
  </p:sldLayoutIdLst>
  <p:transition spd="slow">
    <p:wipe dir="d"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senirolympics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volunteer@nmseniorolympics.or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43642" y="2712795"/>
            <a:ext cx="6856716" cy="206822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/>
            <a:r>
              <a:rPr lang="en-US" sz="4200" dirty="0">
                <a:solidFill>
                  <a:schemeClr val="tx1"/>
                </a:solidFill>
              </a:rPr>
              <a:t>WELCOME to the</a:t>
            </a:r>
            <a:br>
              <a:rPr lang="en-US" sz="4200" dirty="0">
                <a:solidFill>
                  <a:schemeClr val="tx1"/>
                </a:solidFill>
              </a:rPr>
            </a:br>
            <a:r>
              <a:rPr lang="en-US" sz="4200" dirty="0">
                <a:solidFill>
                  <a:schemeClr val="tx1"/>
                </a:solidFill>
              </a:rPr>
              <a:t>New Mexico Senior Olympics </a:t>
            </a:r>
            <a:br>
              <a:rPr lang="en-US" sz="4200" dirty="0">
                <a:solidFill>
                  <a:schemeClr val="tx1"/>
                </a:solidFill>
              </a:rPr>
            </a:br>
            <a:r>
              <a:rPr lang="en-US" sz="4200" dirty="0">
                <a:solidFill>
                  <a:schemeClr val="tx1"/>
                </a:solidFill>
              </a:rPr>
              <a:t>“ Summer Games  </a:t>
            </a:r>
            <a:br>
              <a:rPr lang="en-US" sz="4200" dirty="0">
                <a:solidFill>
                  <a:schemeClr val="tx1"/>
                </a:solidFill>
              </a:rPr>
            </a:br>
            <a:r>
              <a:rPr lang="en-US" sz="4200" dirty="0">
                <a:solidFill>
                  <a:schemeClr val="tx1"/>
                </a:solidFill>
              </a:rPr>
              <a:t>2025 Volunteer Orientation   </a:t>
            </a:r>
          </a:p>
        </p:txBody>
      </p:sp>
      <p:sp>
        <p:nvSpPr>
          <p:cNvPr id="4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43642" y="5048123"/>
            <a:ext cx="6856716" cy="1085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spcBef>
                <a:spcPts val="1000"/>
              </a:spcBef>
            </a:pPr>
            <a:r>
              <a:rPr lang="en-US" dirty="0">
                <a:solidFill>
                  <a:schemeClr val="tx1"/>
                </a:solidFill>
              </a:rPr>
              <a:t>Cecilia  Acosta, Executive Director</a:t>
            </a:r>
          </a:p>
          <a:p>
            <a:pPr algn="ctr" defTabSz="914400">
              <a:spcBef>
                <a:spcPts val="1000"/>
              </a:spcBef>
            </a:pPr>
            <a:r>
              <a:rPr lang="en-US" dirty="0">
                <a:solidFill>
                  <a:schemeClr val="tx1"/>
                </a:solidFill>
              </a:rPr>
              <a:t>Las Cruces Convention Center  Volunteer HUB</a:t>
            </a:r>
          </a:p>
        </p:txBody>
      </p:sp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AF1CE637-0052-9345-96C3-1F5B942673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38" y="715591"/>
            <a:ext cx="6097524" cy="1679298"/>
          </a:xfrm>
          <a:prstGeom prst="rect">
            <a:avLst/>
          </a:prstGeom>
        </p:spPr>
      </p:pic>
      <p:pic>
        <p:nvPicPr>
          <p:cNvPr id="7" name="Picture 6" descr="A logo of a sports team&#10;&#10;Description automatically generated">
            <a:extLst>
              <a:ext uri="{FF2B5EF4-FFF2-40B4-BE49-F238E27FC236}">
                <a16:creationId xmlns:a16="http://schemas.microsoft.com/office/drawing/2014/main" id="{613B824F-6110-A77C-3941-F326C1637FA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78611"/>
            <a:ext cx="876300" cy="88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20946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00522" y="317500"/>
            <a:ext cx="7022306" cy="1320800"/>
          </a:xfrm>
        </p:spPr>
        <p:txBody>
          <a:bodyPr/>
          <a:lstStyle/>
          <a:p>
            <a:r>
              <a:rPr lang="en-US" b="1" dirty="0"/>
              <a:t>Your Volunteer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76300" y="1638300"/>
            <a:ext cx="73914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Check-in at Volunteer HUB the day before your event or prior to your scheduled time to work!</a:t>
            </a:r>
          </a:p>
          <a:p>
            <a:pPr lvl="1"/>
            <a:r>
              <a:rPr lang="en-US" sz="2400" dirty="0"/>
              <a:t>Your will receive your name badge (which you need to wear at all times during your shift)</a:t>
            </a:r>
          </a:p>
          <a:p>
            <a:pPr lvl="1"/>
            <a:r>
              <a:rPr lang="en-US" sz="2400" dirty="0"/>
              <a:t>If registered for a shift of 4 or more hours, you will receive:</a:t>
            </a:r>
          </a:p>
          <a:p>
            <a:pPr lvl="2"/>
            <a:r>
              <a:rPr lang="en-US" sz="2400" dirty="0"/>
              <a:t>T-shirt </a:t>
            </a:r>
          </a:p>
          <a:p>
            <a:pPr lvl="2"/>
            <a:r>
              <a:rPr lang="en-US" sz="2400" dirty="0"/>
              <a:t>Entered into two </a:t>
            </a:r>
            <a:r>
              <a:rPr lang="en-US" sz="2400" b="1" u="sng" dirty="0"/>
              <a:t>drawings</a:t>
            </a:r>
            <a:r>
              <a:rPr lang="en-US" sz="2400" dirty="0"/>
              <a:t> for a $100 gift card and Concert at Pan Am June 28</a:t>
            </a:r>
            <a:r>
              <a:rPr lang="en-US" sz="2400" baseline="30000" dirty="0"/>
              <a:t>th</a:t>
            </a:r>
            <a:r>
              <a:rPr lang="en-US" sz="2400" dirty="0"/>
              <a:t> – Laser Show </a:t>
            </a:r>
          </a:p>
          <a:p>
            <a:pPr lvl="2"/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21F06EAD-CDE2-FC7E-3536-EAB66E6DE1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1675" y="5257800"/>
            <a:ext cx="3946525" cy="929469"/>
          </a:xfrm>
          <a:prstGeom prst="rect">
            <a:avLst/>
          </a:prstGeom>
        </p:spPr>
      </p:pic>
      <p:pic>
        <p:nvPicPr>
          <p:cNvPr id="7" name="Picture 6" descr="A logo of a sports team&#10;&#10;Description automatically generated">
            <a:extLst>
              <a:ext uri="{FF2B5EF4-FFF2-40B4-BE49-F238E27FC236}">
                <a16:creationId xmlns:a16="http://schemas.microsoft.com/office/drawing/2014/main" id="{72B0E2DA-46CE-9B7C-0FD1-F9F42D6ABF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5305238"/>
            <a:ext cx="421839" cy="42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80437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81087" y="838200"/>
            <a:ext cx="6981825" cy="952500"/>
          </a:xfrm>
        </p:spPr>
        <p:txBody>
          <a:bodyPr>
            <a:normAutofit fontScale="90000"/>
          </a:bodyPr>
          <a:lstStyle/>
          <a:p>
            <a:r>
              <a:rPr lang="en-US" sz="3500" b="1" dirty="0"/>
              <a:t>Your Volunteer Responsibilities -cont.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76299" y="1807194"/>
            <a:ext cx="7391400" cy="3559175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800" dirty="0">
                <a:latin typeface="Garamond" panose="02020404030301010803" pitchFamily="18" charset="0"/>
              </a:rPr>
              <a:t>Show up at your scheduled events/time slots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800" dirty="0">
                <a:latin typeface="Garamond" panose="02020404030301010803" pitchFamily="18" charset="0"/>
              </a:rPr>
              <a:t>At the end of your final work shift, return your “timesheet” to the Volunteer Hub at the Convention Center Room #4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800" dirty="0">
                <a:latin typeface="Garamond" panose="02020404030301010803" pitchFamily="18" charset="0"/>
              </a:rPr>
              <a:t>At that time, you will be entered into the Drawing for a $100 Gift Certificate and Pan Am Concert- June 28</a:t>
            </a:r>
            <a:r>
              <a:rPr lang="en-US" sz="8800" baseline="30000" dirty="0">
                <a:latin typeface="Garamond" panose="02020404030301010803" pitchFamily="18" charset="0"/>
              </a:rPr>
              <a:t>th</a:t>
            </a:r>
            <a:r>
              <a:rPr lang="en-US" sz="8800" dirty="0">
                <a:latin typeface="Garamond" panose="02020404030301010803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800" dirty="0">
                <a:latin typeface="Garamond" panose="02020404030301010803" pitchFamily="18" charset="0"/>
              </a:rPr>
              <a:t>Complete the Volunteer Evaluation to help us prepare for next year. Received by email after the games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800" dirty="0">
                <a:latin typeface="Garamond" panose="02020404030301010803" pitchFamily="18" charset="0"/>
              </a:rPr>
              <a:t>Save the Date for 2026 -   TBA  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latin typeface="Garamond" panose="02020404030301010803" pitchFamily="18" charset="0"/>
              </a:rPr>
              <a:t>   We would love to have you back!  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C11F0686-63CB-6109-805B-FFAD0C7CB7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5318931"/>
            <a:ext cx="3946525" cy="929469"/>
          </a:xfrm>
          <a:prstGeom prst="rect">
            <a:avLst/>
          </a:prstGeom>
        </p:spPr>
      </p:pic>
      <p:pic>
        <p:nvPicPr>
          <p:cNvPr id="5" name="Picture 4" descr="A logo of a sports team&#10;&#10;Description automatically generated">
            <a:extLst>
              <a:ext uri="{FF2B5EF4-FFF2-40B4-BE49-F238E27FC236}">
                <a16:creationId xmlns:a16="http://schemas.microsoft.com/office/drawing/2014/main" id="{639457CB-52A5-D8B9-2360-28941F3E04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66369"/>
            <a:ext cx="421839" cy="42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4005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8800" y="685800"/>
            <a:ext cx="5486400" cy="95091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Senior Olympics FORMAT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04900" y="1600200"/>
            <a:ext cx="6934200" cy="4038600"/>
          </a:xfrm>
        </p:spPr>
        <p:txBody>
          <a:bodyPr>
            <a:normAutofit fontScale="85000" lnSpcReduction="20000"/>
          </a:bodyPr>
          <a:lstStyle/>
          <a:p>
            <a:pPr marL="285750" lvl="1">
              <a:buFont typeface="Arial" panose="020B0604020202020204" pitchFamily="34" charset="0"/>
              <a:buChar char="•"/>
            </a:pPr>
            <a:r>
              <a:rPr lang="en-US" sz="2800" dirty="0"/>
              <a:t>Age of competition &amp; Rules Overview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800" dirty="0"/>
              <a:t>Senior sensitivity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800" dirty="0"/>
              <a:t>What to expect at their venue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800" dirty="0"/>
              <a:t>Important safety precautions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800" dirty="0"/>
              <a:t>How to handle athlete conflicts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800" dirty="0"/>
              <a:t>Volunteer code of conduct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800" dirty="0"/>
              <a:t>Awards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800" dirty="0"/>
              <a:t>Game results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800" dirty="0"/>
              <a:t>Inclement weather</a:t>
            </a:r>
          </a:p>
          <a:p>
            <a:pPr lvl="1"/>
            <a:endParaRPr lang="en-US" dirty="0"/>
          </a:p>
        </p:txBody>
      </p:sp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3000038D-50B8-9EE2-728D-682DC001E8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5318931"/>
            <a:ext cx="3946525" cy="929469"/>
          </a:xfrm>
          <a:prstGeom prst="rect">
            <a:avLst/>
          </a:prstGeom>
        </p:spPr>
      </p:pic>
      <p:pic>
        <p:nvPicPr>
          <p:cNvPr id="7" name="Picture 6" descr="A logo of a sports team&#10;&#10;Description automatically generated">
            <a:extLst>
              <a:ext uri="{FF2B5EF4-FFF2-40B4-BE49-F238E27FC236}">
                <a16:creationId xmlns:a16="http://schemas.microsoft.com/office/drawing/2014/main" id="{8E4C89FA-4B62-1F29-B9D2-61EEA7D1DE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66369"/>
            <a:ext cx="421839" cy="42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17430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455695"/>
            <a:ext cx="6346825" cy="4289425"/>
          </a:xfrm>
        </p:spPr>
        <p:txBody>
          <a:bodyPr>
            <a:noAutofit/>
          </a:bodyPr>
          <a:lstStyle/>
          <a:p>
            <a:r>
              <a:rPr lang="en-US" sz="2400" dirty="0"/>
              <a:t>50-54, 55-59, 60-64, 65-69, 70-74, 75-79, 80-84, 85-89, 90-94, 95-99, and 100+</a:t>
            </a:r>
          </a:p>
          <a:p>
            <a:r>
              <a:rPr lang="en-US" sz="2400" dirty="0"/>
              <a:t>Registration Athlete Information posted online </a:t>
            </a:r>
          </a:p>
          <a:p>
            <a:r>
              <a:rPr lang="en-US" sz="2400" dirty="0"/>
              <a:t>Times of competition </a:t>
            </a:r>
          </a:p>
          <a:p>
            <a:r>
              <a:rPr lang="en-US" sz="2400" dirty="0"/>
              <a:t>Sport Playing Rules </a:t>
            </a:r>
          </a:p>
          <a:p>
            <a:r>
              <a:rPr lang="en-US" sz="2400" dirty="0"/>
              <a:t>Qualifying for Nationals (next year- 2026) </a:t>
            </a:r>
          </a:p>
          <a:p>
            <a:r>
              <a:rPr lang="en-US" sz="2400" dirty="0"/>
              <a:t>Oldest Athlete </a:t>
            </a:r>
          </a:p>
          <a:p>
            <a:r>
              <a:rPr lang="en-US" sz="2400" dirty="0"/>
              <a:t>Partner events – youngest age of the partner will determine what age group they will compete in.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7700" y="677820"/>
            <a:ext cx="7848600" cy="7778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Age of Competitors &amp; Rules Overview </a:t>
            </a:r>
          </a:p>
        </p:txBody>
      </p:sp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9720D736-CC5E-3994-9B33-FFC22A5005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5715445"/>
            <a:ext cx="3946525" cy="929469"/>
          </a:xfrm>
          <a:prstGeom prst="rect">
            <a:avLst/>
          </a:prstGeom>
        </p:spPr>
      </p:pic>
      <p:pic>
        <p:nvPicPr>
          <p:cNvPr id="7" name="Picture 6" descr="A logo of a sports team&#10;&#10;Description automatically generated">
            <a:extLst>
              <a:ext uri="{FF2B5EF4-FFF2-40B4-BE49-F238E27FC236}">
                <a16:creationId xmlns:a16="http://schemas.microsoft.com/office/drawing/2014/main" id="{677CEB4A-0426-C210-B7FA-B3D6E3F34B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762883"/>
            <a:ext cx="421839" cy="42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32305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000" y="841744"/>
            <a:ext cx="6858000" cy="61436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Senior Sensitivity </a:t>
            </a:r>
            <a:r>
              <a:rPr lang="en-US" sz="3200" b="1" dirty="0"/>
              <a:t>–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79764" y="2336804"/>
            <a:ext cx="7502236" cy="26670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Mobility may be slower</a:t>
            </a:r>
          </a:p>
          <a:p>
            <a:r>
              <a:rPr lang="en-US" sz="2800" dirty="0"/>
              <a:t>Hearing may be diminished</a:t>
            </a:r>
          </a:p>
          <a:p>
            <a:r>
              <a:rPr lang="en-US" sz="2800" dirty="0"/>
              <a:t>Language barriers may be present</a:t>
            </a:r>
          </a:p>
          <a:p>
            <a:r>
              <a:rPr lang="en-US" sz="2800" dirty="0"/>
              <a:t>Encouragement and hugs may be necessary</a:t>
            </a:r>
          </a:p>
          <a:p>
            <a:r>
              <a:rPr lang="en-US" sz="2800" dirty="0"/>
              <a:t>Be courteous and respectful, never demanding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07B81B-7C6C-34A7-C0D1-463F8460F688}"/>
              </a:ext>
            </a:extLst>
          </p:cNvPr>
          <p:cNvSpPr txBox="1"/>
          <p:nvPr/>
        </p:nvSpPr>
        <p:spPr>
          <a:xfrm>
            <a:off x="762000" y="1392532"/>
            <a:ext cx="762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Reminder of the following when working with older athletes</a:t>
            </a:r>
          </a:p>
        </p:txBody>
      </p:sp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BEA95E00-D006-D9C8-8376-FC0944993E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5318931"/>
            <a:ext cx="3946525" cy="929469"/>
          </a:xfrm>
          <a:prstGeom prst="rect">
            <a:avLst/>
          </a:prstGeom>
        </p:spPr>
      </p:pic>
      <p:pic>
        <p:nvPicPr>
          <p:cNvPr id="6" name="Picture 5" descr="A logo of a sports team&#10;&#10;Description automatically generated">
            <a:extLst>
              <a:ext uri="{FF2B5EF4-FFF2-40B4-BE49-F238E27FC236}">
                <a16:creationId xmlns:a16="http://schemas.microsoft.com/office/drawing/2014/main" id="{B89C876E-7319-48DC-92B3-2F9705384E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66369"/>
            <a:ext cx="421839" cy="42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89470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5440" y="1375381"/>
            <a:ext cx="7507960" cy="480223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When you arrive, the Sport Coordinator for your event will be there to check you in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The Sport Coordinator will then review important information and give you your tasks/assignments for your shift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If you are running late, contact your Sport Coordinator and alert him/her of that fact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Any potential changes to your shift needs to be approved by your Sport Coordinator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Breaks are taken as necessary; please notify your Sport Coordinator if you need to take a break.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1888" y="402089"/>
            <a:ext cx="6560223" cy="1320800"/>
          </a:xfrm>
        </p:spPr>
        <p:txBody>
          <a:bodyPr/>
          <a:lstStyle/>
          <a:p>
            <a:r>
              <a:rPr lang="en-US" b="1" dirty="0"/>
              <a:t>What to expect at your venue</a:t>
            </a:r>
          </a:p>
        </p:txBody>
      </p:sp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2870EA46-762A-E9F7-22D5-4B4AD29EE7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5482619"/>
            <a:ext cx="3946525" cy="929469"/>
          </a:xfrm>
          <a:prstGeom prst="rect">
            <a:avLst/>
          </a:prstGeom>
        </p:spPr>
      </p:pic>
      <p:pic>
        <p:nvPicPr>
          <p:cNvPr id="7" name="Picture 6" descr="A logo of a sports team&#10;&#10;Description automatically generated">
            <a:extLst>
              <a:ext uri="{FF2B5EF4-FFF2-40B4-BE49-F238E27FC236}">
                <a16:creationId xmlns:a16="http://schemas.microsoft.com/office/drawing/2014/main" id="{58AFBF3F-6FA2-49BC-8A87-F0BD9C4919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530057"/>
            <a:ext cx="421839" cy="42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47165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371600"/>
            <a:ext cx="68580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Please plan to bring your own lunch. Water will be provided and available at all venues. Speak with your Sports Coordinator regarding any additional meals or snacks. </a:t>
            </a:r>
          </a:p>
          <a:p>
            <a:r>
              <a:rPr lang="en-US" dirty="0"/>
              <a:t>Dealing with the Media – At the Game Headquarters, direct media to the Media/Promotions group. Onsite, direct media to the Sport Coordinator. </a:t>
            </a:r>
          </a:p>
          <a:p>
            <a:pPr lvl="1"/>
            <a:r>
              <a:rPr lang="en-US" sz="1800" dirty="0"/>
              <a:t>DO NOT: Make comments on behalf of the New Mexico Senior Olympics or National Senior Games.</a:t>
            </a:r>
          </a:p>
          <a:p>
            <a:pPr lvl="1"/>
            <a:r>
              <a:rPr lang="en-US" sz="1800" dirty="0"/>
              <a:t>DO NOT: Make Comments regarding the conduct, performance, injury, or any medical issues of an athlete.</a:t>
            </a:r>
          </a:p>
          <a:p>
            <a:pPr lvl="1"/>
            <a:r>
              <a:rPr lang="en-US" sz="1800" dirty="0"/>
              <a:t>DO: Speak about why you decided to volunteer and what you have enjoyed about the New Mexico Senior Olympics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222250"/>
            <a:ext cx="8077200" cy="1472031"/>
          </a:xfrm>
        </p:spPr>
        <p:txBody>
          <a:bodyPr>
            <a:normAutofit/>
          </a:bodyPr>
          <a:lstStyle/>
          <a:p>
            <a:r>
              <a:rPr lang="en-US" sz="3600" dirty="0"/>
              <a:t>What to expect at your venue-(continued)</a:t>
            </a:r>
          </a:p>
        </p:txBody>
      </p:sp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7A5BBD64-8D7A-9CAA-EDBC-30A14DA46D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5562600"/>
            <a:ext cx="3946525" cy="929469"/>
          </a:xfrm>
          <a:prstGeom prst="rect">
            <a:avLst/>
          </a:prstGeom>
        </p:spPr>
      </p:pic>
      <p:pic>
        <p:nvPicPr>
          <p:cNvPr id="7" name="Picture 6" descr="A logo of a sports team&#10;&#10;Description automatically generated">
            <a:extLst>
              <a:ext uri="{FF2B5EF4-FFF2-40B4-BE49-F238E27FC236}">
                <a16:creationId xmlns:a16="http://schemas.microsoft.com/office/drawing/2014/main" id="{2C2FB994-FC51-8C52-3B16-F2771CEACC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610038"/>
            <a:ext cx="421839" cy="42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92673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22437" y="760412"/>
            <a:ext cx="5699125" cy="1320800"/>
          </a:xfrm>
        </p:spPr>
        <p:txBody>
          <a:bodyPr>
            <a:normAutofit/>
          </a:bodyPr>
          <a:lstStyle/>
          <a:p>
            <a:r>
              <a:rPr lang="en-US" b="1" dirty="0"/>
              <a:t>Important Safety </a:t>
            </a:r>
            <a:r>
              <a:rPr lang="en-US" sz="4000" b="1" dirty="0"/>
              <a:t>Precautions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2499" y="2288705"/>
            <a:ext cx="7239000" cy="31242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Drink lots of water all day</a:t>
            </a:r>
          </a:p>
          <a:p>
            <a:r>
              <a:rPr lang="en-US" sz="2800" dirty="0"/>
              <a:t>Take rest breaks, when possible, find a cool,           shady spot</a:t>
            </a:r>
          </a:p>
          <a:p>
            <a:r>
              <a:rPr lang="en-US" sz="2800" dirty="0"/>
              <a:t>Work in the shade when possible</a:t>
            </a:r>
          </a:p>
          <a:p>
            <a:r>
              <a:rPr lang="en-US" sz="2800" dirty="0"/>
              <a:t>Wear light-colored clothing made of cotton</a:t>
            </a:r>
          </a:p>
          <a:p>
            <a:r>
              <a:rPr lang="en-US" sz="2800" dirty="0"/>
              <a:t>Wear comfortable shoes </a:t>
            </a:r>
          </a:p>
        </p:txBody>
      </p:sp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E3B59E25-CB8C-3C95-E958-27D4BF08E8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5257800"/>
            <a:ext cx="3946525" cy="929469"/>
          </a:xfrm>
          <a:prstGeom prst="rect">
            <a:avLst/>
          </a:prstGeom>
        </p:spPr>
      </p:pic>
      <p:pic>
        <p:nvPicPr>
          <p:cNvPr id="7" name="Picture 6" descr="A logo of a sports team&#10;&#10;Description automatically generated">
            <a:extLst>
              <a:ext uri="{FF2B5EF4-FFF2-40B4-BE49-F238E27FC236}">
                <a16:creationId xmlns:a16="http://schemas.microsoft.com/office/drawing/2014/main" id="{6162AAEE-E836-A835-F1FA-6C99FB0E4C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305238"/>
            <a:ext cx="421839" cy="42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00947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524000"/>
            <a:ext cx="76200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 protest is when an athlete challenges some aspect of the competition and wants a ruling in his or her favor</a:t>
            </a:r>
          </a:p>
          <a:p>
            <a:r>
              <a:rPr lang="en-US" sz="2800" dirty="0"/>
              <a:t>As a volunteer, you may be approached by an athlete with a complaint/protest</a:t>
            </a:r>
          </a:p>
          <a:p>
            <a:r>
              <a:rPr lang="en-US" sz="2800" dirty="0"/>
              <a:t>If you are involved, the Sport Coordinator (SC) takes the lead; if necessary, be an active listener, don’t assume anything, and treat the athlete the same way you would like to be treated</a:t>
            </a:r>
          </a:p>
          <a:p>
            <a:r>
              <a:rPr lang="en-US" sz="2800" dirty="0"/>
              <a:t>The SC or the Athlete can submit a protest to Game Headquarters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76300" y="381000"/>
            <a:ext cx="7391400" cy="1325563"/>
          </a:xfrm>
        </p:spPr>
        <p:txBody>
          <a:bodyPr/>
          <a:lstStyle/>
          <a:p>
            <a:r>
              <a:rPr lang="en-US" b="1" dirty="0"/>
              <a:t>How to handle athlete conflicts</a:t>
            </a:r>
          </a:p>
        </p:txBody>
      </p:sp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442A524C-2C7D-4026-CDAA-497D4E08E7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5410603"/>
            <a:ext cx="3946525" cy="929469"/>
          </a:xfrm>
          <a:prstGeom prst="rect">
            <a:avLst/>
          </a:prstGeom>
        </p:spPr>
      </p:pic>
      <p:pic>
        <p:nvPicPr>
          <p:cNvPr id="7" name="Picture 6" descr="A logo of a sports team&#10;&#10;Description automatically generated">
            <a:extLst>
              <a:ext uri="{FF2B5EF4-FFF2-40B4-BE49-F238E27FC236}">
                <a16:creationId xmlns:a16="http://schemas.microsoft.com/office/drawing/2014/main" id="{1D687048-13A8-0146-C904-957A823691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458041"/>
            <a:ext cx="421839" cy="42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22956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447800"/>
            <a:ext cx="6346825" cy="43434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New Mexico  Senior Olympics</a:t>
            </a:r>
          </a:p>
          <a:p>
            <a:pPr lvl="1"/>
            <a:r>
              <a:rPr lang="en-US" sz="2200" dirty="0"/>
              <a:t>Promotes healthy lifestyles, fellowship, camaraderie, and good sportsmanship</a:t>
            </a:r>
          </a:p>
          <a:p>
            <a:r>
              <a:rPr lang="en-US" sz="2200" dirty="0"/>
              <a:t>As a Volunteer you are expected to</a:t>
            </a:r>
          </a:p>
          <a:p>
            <a:pPr lvl="1"/>
            <a:r>
              <a:rPr lang="en-US" sz="2200" dirty="0"/>
              <a:t>Fulfill the responsibility of your assignment</a:t>
            </a:r>
          </a:p>
          <a:p>
            <a:pPr lvl="1"/>
            <a:r>
              <a:rPr lang="en-US" sz="2200" dirty="0"/>
              <a:t>Display a professional and respectful attitude</a:t>
            </a:r>
          </a:p>
          <a:p>
            <a:pPr lvl="1"/>
            <a:r>
              <a:rPr lang="en-US" sz="2200" dirty="0"/>
              <a:t>Maintain a healthy and safe environment</a:t>
            </a:r>
          </a:p>
          <a:p>
            <a:pPr lvl="1"/>
            <a:r>
              <a:rPr lang="en-US" sz="2200" dirty="0"/>
              <a:t>Be loyal to their commitment and to the sport and to the other volunteers</a:t>
            </a:r>
          </a:p>
          <a:p>
            <a:pPr lvl="1"/>
            <a:r>
              <a:rPr lang="en-US" sz="2200" dirty="0"/>
              <a:t>Demonstrate good sportsmanship</a:t>
            </a:r>
          </a:p>
          <a:p>
            <a:pPr lvl="1"/>
            <a:r>
              <a:rPr lang="en-US" sz="2200" dirty="0"/>
              <a:t>Be continually vigilant and cognizant of the safety of the athlete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28700" y="304800"/>
            <a:ext cx="7086600" cy="1325563"/>
          </a:xfrm>
        </p:spPr>
        <p:txBody>
          <a:bodyPr/>
          <a:lstStyle/>
          <a:p>
            <a:r>
              <a:rPr lang="en-US" b="1" dirty="0"/>
              <a:t>Volunteer Code of Conduct</a:t>
            </a:r>
          </a:p>
        </p:txBody>
      </p:sp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D23B1945-AB8E-5616-5B1D-79F2372AD3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5410200"/>
            <a:ext cx="3946525" cy="929469"/>
          </a:xfrm>
          <a:prstGeom prst="rect">
            <a:avLst/>
          </a:prstGeom>
        </p:spPr>
      </p:pic>
      <p:pic>
        <p:nvPicPr>
          <p:cNvPr id="7" name="Picture 6" descr="A logo of a sports team&#10;&#10;Description automatically generated">
            <a:extLst>
              <a:ext uri="{FF2B5EF4-FFF2-40B4-BE49-F238E27FC236}">
                <a16:creationId xmlns:a16="http://schemas.microsoft.com/office/drawing/2014/main" id="{7A108443-8C3F-6514-7C03-BCA693A860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457638"/>
            <a:ext cx="421839" cy="42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40581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77893625"/>
              </p:ext>
            </p:extLst>
          </p:nvPr>
        </p:nvGraphicFramePr>
        <p:xfrm>
          <a:off x="9906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1048" y="681634"/>
            <a:ext cx="373075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Today’s Objectives </a:t>
            </a:r>
          </a:p>
        </p:txBody>
      </p:sp>
      <p:pic>
        <p:nvPicPr>
          <p:cNvPr id="4" name="Picture 3" descr="A logo of a sports team&#10;&#10;Description automatically generated">
            <a:extLst>
              <a:ext uri="{FF2B5EF4-FFF2-40B4-BE49-F238E27FC236}">
                <a16:creationId xmlns:a16="http://schemas.microsoft.com/office/drawing/2014/main" id="{851E012F-99E0-7625-8EB3-350E000F3A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00600"/>
            <a:ext cx="1437604" cy="1447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662A-FEB2-4C53-BEFC-BC7EB74F85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90006" y="665955"/>
            <a:ext cx="3963988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Dress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29B96-6790-4CBA-BAEB-66213F41EF5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2000" y="2002602"/>
            <a:ext cx="7620000" cy="3124200"/>
          </a:xfrm>
        </p:spPr>
        <p:txBody>
          <a:bodyPr>
            <a:normAutofit/>
          </a:bodyPr>
          <a:lstStyle/>
          <a:p>
            <a:r>
              <a:rPr lang="en-US" sz="2800" dirty="0"/>
              <a:t>State Summer Games Volunteer Shirt</a:t>
            </a:r>
          </a:p>
          <a:p>
            <a:r>
              <a:rPr lang="en-US" sz="2800" dirty="0"/>
              <a:t>Hat, Sunscreen, Bug Spray, Sunglasses (as needed)</a:t>
            </a:r>
          </a:p>
          <a:p>
            <a:r>
              <a:rPr lang="en-US" sz="2800" dirty="0"/>
              <a:t>Appropriate clothing based on assigned venue</a:t>
            </a:r>
          </a:p>
          <a:p>
            <a:r>
              <a:rPr lang="en-US" sz="2800" dirty="0"/>
              <a:t>Walking/Running Shoes</a:t>
            </a:r>
          </a:p>
          <a:p>
            <a:r>
              <a:rPr lang="en-US" sz="2800" dirty="0"/>
              <a:t>Recommended No Open Toe Shoes  </a:t>
            </a:r>
          </a:p>
        </p:txBody>
      </p:sp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5CD6926C-9282-1BC4-B828-1F816EF8DF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5318931"/>
            <a:ext cx="3946525" cy="929469"/>
          </a:xfrm>
          <a:prstGeom prst="rect">
            <a:avLst/>
          </a:prstGeom>
        </p:spPr>
      </p:pic>
      <p:pic>
        <p:nvPicPr>
          <p:cNvPr id="7" name="Picture 6" descr="A logo of a sports team&#10;&#10;Description automatically generated">
            <a:extLst>
              <a:ext uri="{FF2B5EF4-FFF2-40B4-BE49-F238E27FC236}">
                <a16:creationId xmlns:a16="http://schemas.microsoft.com/office/drawing/2014/main" id="{04E188D4-B7EB-FADB-5D6F-403036C94E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66369"/>
            <a:ext cx="421839" cy="42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03210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14625" y="229393"/>
            <a:ext cx="3714750" cy="1325563"/>
          </a:xfrm>
        </p:spPr>
        <p:txBody>
          <a:bodyPr/>
          <a:lstStyle/>
          <a:p>
            <a:r>
              <a:rPr lang="en-US" sz="5400" b="1" dirty="0"/>
              <a:t>Awards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13835" y="1363207"/>
            <a:ext cx="6346825" cy="44418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Medals are presented for first, second, and third place</a:t>
            </a:r>
          </a:p>
          <a:p>
            <a:r>
              <a:rPr lang="en-US" dirty="0"/>
              <a:t>Most awards are presented  at the conclusion of each age group by event.  </a:t>
            </a:r>
          </a:p>
          <a:p>
            <a:r>
              <a:rPr lang="en-US" dirty="0"/>
              <a:t>For medal presentations, hang the medal around the neck.  </a:t>
            </a:r>
          </a:p>
          <a:p>
            <a:r>
              <a:rPr lang="en-US" dirty="0"/>
              <a:t>Order of medal presentations – third place, second place and then first place.   </a:t>
            </a:r>
          </a:p>
          <a:p>
            <a:r>
              <a:rPr lang="en-US" dirty="0"/>
              <a:t>In some cases (e.g., air gun), awards are presented at the conclusion of the age competition and quietly so as not to disturb the continuing competition</a:t>
            </a:r>
          </a:p>
          <a:p>
            <a:r>
              <a:rPr lang="en-US" dirty="0"/>
              <a:t>If an athlete is not present to accept medal, they can come to Game HQ and pick up there at the conclusion of the event.  </a:t>
            </a:r>
          </a:p>
        </p:txBody>
      </p:sp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EA96FEEE-3B4D-BBDF-E9F9-CE2FCBBC6B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5410200"/>
            <a:ext cx="3946525" cy="929469"/>
          </a:xfrm>
          <a:prstGeom prst="rect">
            <a:avLst/>
          </a:prstGeom>
        </p:spPr>
      </p:pic>
      <p:pic>
        <p:nvPicPr>
          <p:cNvPr id="7" name="Picture 6" descr="A logo of a sports team&#10;&#10;Description automatically generated">
            <a:extLst>
              <a:ext uri="{FF2B5EF4-FFF2-40B4-BE49-F238E27FC236}">
                <a16:creationId xmlns:a16="http://schemas.microsoft.com/office/drawing/2014/main" id="{1493827F-1651-56CE-2860-B84B615F35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457638"/>
            <a:ext cx="421839" cy="42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50702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33625" y="341066"/>
            <a:ext cx="447675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Game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666629"/>
            <a:ext cx="6346825" cy="3810000"/>
          </a:xfrm>
        </p:spPr>
        <p:txBody>
          <a:bodyPr>
            <a:normAutofit/>
          </a:bodyPr>
          <a:lstStyle/>
          <a:p>
            <a:r>
              <a:rPr lang="en-US" sz="2000" dirty="0"/>
              <a:t>The Sport Coordinator (SC) provides game results to Game Headquarters daily,  (Convention Center)</a:t>
            </a:r>
          </a:p>
          <a:p>
            <a:r>
              <a:rPr lang="en-US" sz="2000" dirty="0"/>
              <a:t>Some sports post results on site </a:t>
            </a:r>
          </a:p>
          <a:p>
            <a:r>
              <a:rPr lang="en-US" sz="2000" dirty="0"/>
              <a:t>Game results are considered preliminary until results are verified by Game HQ.  </a:t>
            </a:r>
          </a:p>
          <a:p>
            <a:r>
              <a:rPr lang="en-US" sz="2000" dirty="0"/>
              <a:t>Results will be posted at athlete check-in, located at Convention Center.   </a:t>
            </a:r>
          </a:p>
          <a:p>
            <a:r>
              <a:rPr lang="en-US" sz="2000" dirty="0"/>
              <a:t>Results are available at the NMSO website  </a:t>
            </a:r>
            <a:r>
              <a:rPr lang="en-US" sz="2000" dirty="0">
                <a:hlinkClick r:id="rId3"/>
              </a:rPr>
              <a:t>www.nmsenirolympics.org</a:t>
            </a:r>
            <a:r>
              <a:rPr lang="en-US" sz="2000" dirty="0"/>
              <a:t> and available for local media</a:t>
            </a:r>
          </a:p>
        </p:txBody>
      </p:sp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D144E062-FBC1-1F9B-FA39-52997341EF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5318931"/>
            <a:ext cx="3946525" cy="929469"/>
          </a:xfrm>
          <a:prstGeom prst="rect">
            <a:avLst/>
          </a:prstGeom>
        </p:spPr>
      </p:pic>
      <p:pic>
        <p:nvPicPr>
          <p:cNvPr id="7" name="Picture 6" descr="A logo of a sports team&#10;&#10;Description automatically generated">
            <a:extLst>
              <a:ext uri="{FF2B5EF4-FFF2-40B4-BE49-F238E27FC236}">
                <a16:creationId xmlns:a16="http://schemas.microsoft.com/office/drawing/2014/main" id="{8E9D9264-01B8-0F27-896F-D76A2161D5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66369"/>
            <a:ext cx="421839" cy="42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41496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43100" y="635145"/>
            <a:ext cx="5257800" cy="1325563"/>
          </a:xfrm>
        </p:spPr>
        <p:txBody>
          <a:bodyPr>
            <a:normAutofit/>
          </a:bodyPr>
          <a:lstStyle/>
          <a:p>
            <a:r>
              <a:rPr lang="en-US" sz="4400" b="1" dirty="0"/>
              <a:t>Inclement Weather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83730" y="1975948"/>
            <a:ext cx="7448550" cy="2141538"/>
          </a:xfrm>
        </p:spPr>
        <p:txBody>
          <a:bodyPr>
            <a:normAutofit/>
          </a:bodyPr>
          <a:lstStyle/>
          <a:p>
            <a:r>
              <a:rPr lang="en-US" sz="2400" dirty="0"/>
              <a:t>Events will be conducted rain or shine, unless it is unsafe to do so</a:t>
            </a:r>
          </a:p>
          <a:p>
            <a:r>
              <a:rPr lang="en-US" sz="2400" dirty="0"/>
              <a:t>If you are concerned that your event may be cancelled, please contact your Sport Coordinator.  </a:t>
            </a:r>
          </a:p>
        </p:txBody>
      </p:sp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DB92CC3D-DDE7-A4E2-A6D9-ADEE92AE59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5318931"/>
            <a:ext cx="3946525" cy="929469"/>
          </a:xfrm>
          <a:prstGeom prst="rect">
            <a:avLst/>
          </a:prstGeom>
        </p:spPr>
      </p:pic>
      <p:pic>
        <p:nvPicPr>
          <p:cNvPr id="7" name="Picture 6" descr="A logo of a sports team&#10;&#10;Description automatically generated">
            <a:extLst>
              <a:ext uri="{FF2B5EF4-FFF2-40B4-BE49-F238E27FC236}">
                <a16:creationId xmlns:a16="http://schemas.microsoft.com/office/drawing/2014/main" id="{D731B11C-96F4-356B-ACFC-694A2E13D3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66369"/>
            <a:ext cx="421839" cy="42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08402"/>
      </p:ext>
    </p:extLst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98587" y="800100"/>
            <a:ext cx="6346825" cy="838200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 Volunteer Do’s and Don’ts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0" y="1905000"/>
            <a:ext cx="6348413" cy="36576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Know your scheduled venue and time slot</a:t>
            </a:r>
          </a:p>
          <a:p>
            <a:r>
              <a:rPr lang="en-US" sz="2400" dirty="0"/>
              <a:t>Arrive 15 minutes before your scheduled time to work (check with your Sport Coordinator (SC) for shift times)</a:t>
            </a:r>
          </a:p>
          <a:p>
            <a:r>
              <a:rPr lang="en-US" sz="2400" dirty="0"/>
              <a:t>Report to your Sport Coordinator upon arriving to your venue</a:t>
            </a:r>
          </a:p>
          <a:p>
            <a:r>
              <a:rPr lang="en-US" sz="2400" dirty="0"/>
              <a:t>Be sure you have the equipment needed to do your job (i.e., pencils, clipboards, score sheets, timers, etc.) </a:t>
            </a:r>
          </a:p>
        </p:txBody>
      </p:sp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99BDB789-D3AE-8679-E639-F6C27FD8EF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5318931"/>
            <a:ext cx="3946525" cy="929469"/>
          </a:xfrm>
          <a:prstGeom prst="rect">
            <a:avLst/>
          </a:prstGeom>
        </p:spPr>
      </p:pic>
      <p:pic>
        <p:nvPicPr>
          <p:cNvPr id="7" name="Picture 6" descr="A logo of a sports team&#10;&#10;Description automatically generated">
            <a:extLst>
              <a:ext uri="{FF2B5EF4-FFF2-40B4-BE49-F238E27FC236}">
                <a16:creationId xmlns:a16="http://schemas.microsoft.com/office/drawing/2014/main" id="{0A3C26E5-720A-87BB-3B1C-61CFA9FF1C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66369"/>
            <a:ext cx="421839" cy="42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5628"/>
      </p:ext>
    </p:extLst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57425" y="645317"/>
            <a:ext cx="4629150" cy="1325563"/>
          </a:xfrm>
        </p:spPr>
        <p:txBody>
          <a:bodyPr/>
          <a:lstStyle/>
          <a:p>
            <a:r>
              <a:rPr lang="en-US" b="1" dirty="0"/>
              <a:t>The Do’s…cont’d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828800"/>
            <a:ext cx="6346825" cy="376713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Be prepared and organized (i.e., check-in forms for participants in order, all awards by age and group, etc.)</a:t>
            </a:r>
          </a:p>
          <a:p>
            <a:r>
              <a:rPr lang="en-US" sz="2400" dirty="0"/>
              <a:t>Know how the sport is conducted, what other volunteers are doing, and how their role ties into yours</a:t>
            </a:r>
          </a:p>
          <a:p>
            <a:r>
              <a:rPr lang="en-US" sz="2400" dirty="0"/>
              <a:t>Keep your role running smoothly and stay within the allotted time</a:t>
            </a:r>
          </a:p>
          <a:p>
            <a:r>
              <a:rPr lang="en-US" sz="2400" dirty="0"/>
              <a:t>Always display professional behavior. </a:t>
            </a:r>
          </a:p>
          <a:p>
            <a:endParaRPr lang="en-US" dirty="0"/>
          </a:p>
        </p:txBody>
      </p:sp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8B99C2D4-04DF-3AC5-E478-DF462E872E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5318931"/>
            <a:ext cx="3946525" cy="929469"/>
          </a:xfrm>
          <a:prstGeom prst="rect">
            <a:avLst/>
          </a:prstGeom>
        </p:spPr>
      </p:pic>
      <p:pic>
        <p:nvPicPr>
          <p:cNvPr id="7" name="Picture 6" descr="A logo of a sports team&#10;&#10;Description automatically generated">
            <a:extLst>
              <a:ext uri="{FF2B5EF4-FFF2-40B4-BE49-F238E27FC236}">
                <a16:creationId xmlns:a16="http://schemas.microsoft.com/office/drawing/2014/main" id="{67D48EE3-4113-2E74-24CF-55821A1D88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66369"/>
            <a:ext cx="421839" cy="42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96652"/>
      </p:ext>
    </p:extLst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635579"/>
            <a:ext cx="6346825" cy="387985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Be familiar with the Code of Conduct, the Games Rule Book (if appropriate), and what do to if an athlete has a complaint or protest</a:t>
            </a:r>
          </a:p>
          <a:p>
            <a:r>
              <a:rPr lang="en-US" sz="2400" dirty="0"/>
              <a:t>Wear your volunteer T-shirt</a:t>
            </a:r>
          </a:p>
          <a:p>
            <a:r>
              <a:rPr lang="en-US" sz="2400" dirty="0"/>
              <a:t>If you have questions, ask your Sport Coordinator </a:t>
            </a:r>
          </a:p>
          <a:p>
            <a:r>
              <a:rPr lang="en-US" sz="2400" dirty="0"/>
              <a:t>Enjoy the participants – they are wonderful people!</a:t>
            </a:r>
          </a:p>
          <a:p>
            <a:r>
              <a:rPr lang="en-US" sz="2400" dirty="0"/>
              <a:t>Phone Game Headquarters 505.392.6305 or Director at 575.642.6048 if needed. </a:t>
            </a:r>
            <a:r>
              <a:rPr lang="en-US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AB8992-5D8F-EAFC-C9D7-4934FEE14CB2}"/>
              </a:ext>
            </a:extLst>
          </p:cNvPr>
          <p:cNvSpPr txBox="1">
            <a:spLocks/>
          </p:cNvSpPr>
          <p:nvPr/>
        </p:nvSpPr>
        <p:spPr>
          <a:xfrm>
            <a:off x="2257425" y="410368"/>
            <a:ext cx="4629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The Do’s…cont’d</a:t>
            </a:r>
          </a:p>
        </p:txBody>
      </p:sp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42FFE9A2-03A3-A3E7-BE90-B9D88AADFE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5318931"/>
            <a:ext cx="3946525" cy="929469"/>
          </a:xfrm>
          <a:prstGeom prst="rect">
            <a:avLst/>
          </a:prstGeom>
        </p:spPr>
      </p:pic>
      <p:pic>
        <p:nvPicPr>
          <p:cNvPr id="6" name="Picture 5" descr="A logo of a sports team&#10;&#10;Description automatically generated">
            <a:extLst>
              <a:ext uri="{FF2B5EF4-FFF2-40B4-BE49-F238E27FC236}">
                <a16:creationId xmlns:a16="http://schemas.microsoft.com/office/drawing/2014/main" id="{9BDA6572-BB17-B005-8909-01D1E2E12E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66369"/>
            <a:ext cx="421839" cy="42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97809"/>
      </p:ext>
    </p:extLst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0" y="1764752"/>
            <a:ext cx="6348412" cy="43656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Detail Game Event Schedule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University &amp; City map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National Qualifying records  ‘26 is a qualifying year game.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Types of volunteers – descriptions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Emergency phone numbers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Volunteer Time Sheet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Name Badge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Parking E-Permit for University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73925" y="439189"/>
            <a:ext cx="5438775" cy="1325563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Handouts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 at Volunteer Hub </a:t>
            </a:r>
            <a:endParaRPr lang="en-US" dirty="0"/>
          </a:p>
        </p:txBody>
      </p:sp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87433FEE-B566-86B8-56D0-B3CCBEA585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5334000"/>
            <a:ext cx="3946525" cy="929469"/>
          </a:xfrm>
          <a:prstGeom prst="rect">
            <a:avLst/>
          </a:prstGeom>
        </p:spPr>
      </p:pic>
      <p:pic>
        <p:nvPicPr>
          <p:cNvPr id="7" name="Picture 6" descr="A logo of a sports team&#10;&#10;Description automatically generated">
            <a:extLst>
              <a:ext uri="{FF2B5EF4-FFF2-40B4-BE49-F238E27FC236}">
                <a16:creationId xmlns:a16="http://schemas.microsoft.com/office/drawing/2014/main" id="{5F04FB1F-DB4B-D772-0CC4-7F95AF1F69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381438"/>
            <a:ext cx="421839" cy="42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1063"/>
      </p:ext>
    </p:extLst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10106" y="685800"/>
            <a:ext cx="3525838" cy="1320800"/>
          </a:xfrm>
        </p:spPr>
        <p:txBody>
          <a:bodyPr>
            <a:normAutofit/>
          </a:bodyPr>
          <a:lstStyle/>
          <a:p>
            <a:r>
              <a:rPr lang="en-US" sz="5400" b="1" dirty="0"/>
              <a:t>Waiver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2260600"/>
            <a:ext cx="6348413" cy="2336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Volunteers have signed in the online TRS App when you registered. 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r>
              <a:rPr lang="en-US" sz="2800" dirty="0"/>
              <a:t>Sign at the Volunteer HUB if you signed up on paper form or with a GROUP! 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6702BF15-0027-7A72-03DC-09D2C1DD8D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5318931"/>
            <a:ext cx="3946525" cy="929469"/>
          </a:xfrm>
          <a:prstGeom prst="rect">
            <a:avLst/>
          </a:prstGeom>
        </p:spPr>
      </p:pic>
      <p:pic>
        <p:nvPicPr>
          <p:cNvPr id="7" name="Picture 6" descr="A logo of a sports team&#10;&#10;Description automatically generated">
            <a:extLst>
              <a:ext uri="{FF2B5EF4-FFF2-40B4-BE49-F238E27FC236}">
                <a16:creationId xmlns:a16="http://schemas.microsoft.com/office/drawing/2014/main" id="{67F33F67-CBF8-E628-BC09-08A3089B29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66369"/>
            <a:ext cx="421839" cy="42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71137"/>
      </p:ext>
    </p:extLst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609600" y="459063"/>
            <a:ext cx="7772400" cy="1033463"/>
          </a:xfrm>
        </p:spPr>
        <p:txBody>
          <a:bodyPr>
            <a:noAutofit/>
          </a:bodyPr>
          <a:lstStyle/>
          <a:p>
            <a:r>
              <a:rPr lang="en-US" sz="3800" dirty="0"/>
              <a:t>Event Staff Contact Information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96584119"/>
              </p:ext>
            </p:extLst>
          </p:nvPr>
        </p:nvGraphicFramePr>
        <p:xfrm>
          <a:off x="990599" y="1488370"/>
          <a:ext cx="6400801" cy="498863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881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9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246">
                <a:tc>
                  <a:txBody>
                    <a:bodyPr/>
                    <a:lstStyle/>
                    <a:p>
                      <a:r>
                        <a:rPr lang="en-US" sz="1400" dirty="0"/>
                        <a:t>Lead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Contact information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932">
                <a:tc>
                  <a:txBody>
                    <a:bodyPr/>
                    <a:lstStyle/>
                    <a:p>
                      <a:r>
                        <a:rPr lang="en-US" sz="1400" dirty="0"/>
                        <a:t>Cecilia Acosta, Executive Director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575-642-6048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932">
                <a:tc>
                  <a:txBody>
                    <a:bodyPr/>
                    <a:lstStyle/>
                    <a:p>
                      <a:r>
                        <a:rPr lang="en-US" sz="1400" dirty="0"/>
                        <a:t>Terry Delgado  </a:t>
                      </a:r>
                    </a:p>
                    <a:p>
                      <a:r>
                        <a:rPr lang="en-US" sz="1400" dirty="0"/>
                        <a:t>Event Co-Coordinator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575-910-2284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246">
                <a:tc>
                  <a:txBody>
                    <a:bodyPr/>
                    <a:lstStyle/>
                    <a:p>
                      <a:r>
                        <a:rPr lang="en-US" sz="1400" dirty="0"/>
                        <a:t>Austen Planes                                Sports Director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848-234-7950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246">
                <a:tc>
                  <a:txBody>
                    <a:bodyPr/>
                    <a:lstStyle/>
                    <a:p>
                      <a:r>
                        <a:rPr lang="en-US" sz="1400" dirty="0"/>
                        <a:t>Game Headquarters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505.392.6305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246">
                <a:tc>
                  <a:txBody>
                    <a:bodyPr/>
                    <a:lstStyle/>
                    <a:p>
                      <a:r>
                        <a:rPr lang="en-US" sz="1400" dirty="0"/>
                        <a:t>Volunteer HUB  Volunteer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575-642-6048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932">
                <a:tc>
                  <a:txBody>
                    <a:bodyPr/>
                    <a:lstStyle/>
                    <a:p>
                      <a:r>
                        <a:rPr lang="en-US" sz="1400" dirty="0"/>
                        <a:t>Fruit and Water</a:t>
                      </a:r>
                    </a:p>
                    <a:p>
                      <a:r>
                        <a:rPr lang="en-US" sz="1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9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GAME RESULTS  -  Julio/Stephanie/Debbie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505.417.1947  (Julio) </a:t>
                      </a:r>
                    </a:p>
                    <a:p>
                      <a:r>
                        <a:rPr lang="en-US" sz="1400" b="1" dirty="0"/>
                        <a:t>505-392-6305  (Stephanie) 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6932">
                <a:tc>
                  <a:txBody>
                    <a:bodyPr/>
                    <a:lstStyle/>
                    <a:p>
                      <a:r>
                        <a:rPr lang="en-US" sz="1400" dirty="0"/>
                        <a:t>On Campus Emergency Number</a:t>
                      </a:r>
                    </a:p>
                    <a:p>
                      <a:r>
                        <a:rPr lang="en-US" sz="1400" dirty="0"/>
                        <a:t>Non-Emergency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9 -1 – 1</a:t>
                      </a:r>
                    </a:p>
                    <a:p>
                      <a:r>
                        <a:rPr lang="en-US" sz="1400" b="1" dirty="0"/>
                        <a:t>575.646.3311 - Identify you are on campus and give your location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23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Picture 3" descr="A logo of a sports team&#10;&#10;Description automatically generated">
            <a:extLst>
              <a:ext uri="{FF2B5EF4-FFF2-40B4-BE49-F238E27FC236}">
                <a16:creationId xmlns:a16="http://schemas.microsoft.com/office/drawing/2014/main" id="{BD6B69BC-3E23-C72F-7EFF-763F4B7740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925" y="5257800"/>
            <a:ext cx="983623" cy="990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4AF75-0B95-B528-4890-1B556A05C20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0163" y="1866136"/>
            <a:ext cx="8077200" cy="4297363"/>
          </a:xfrm>
        </p:spPr>
        <p:txBody>
          <a:bodyPr>
            <a:normAutofit/>
          </a:bodyPr>
          <a:lstStyle/>
          <a:p>
            <a:r>
              <a:rPr lang="en-US" dirty="0"/>
              <a:t>Orientations are offered in-person or online</a:t>
            </a:r>
          </a:p>
          <a:p>
            <a:pPr marL="2171700" lvl="6" indent="0">
              <a:buNone/>
            </a:pPr>
            <a:r>
              <a:rPr lang="en-US" sz="3200" b="1" dirty="0"/>
              <a:t>Schedule </a:t>
            </a:r>
          </a:p>
          <a:p>
            <a:pPr lvl="1"/>
            <a:r>
              <a:rPr lang="en-US" dirty="0"/>
              <a:t>June 5-15</a:t>
            </a:r>
            <a:r>
              <a:rPr lang="en-US" baseline="30000" dirty="0"/>
              <a:t>th</a:t>
            </a:r>
            <a:r>
              <a:rPr lang="en-US" dirty="0"/>
              <a:t> -  Online  </a:t>
            </a:r>
          </a:p>
          <a:p>
            <a:pPr lvl="1"/>
            <a:r>
              <a:rPr lang="en-US" dirty="0"/>
              <a:t>June 14</a:t>
            </a:r>
            <a:r>
              <a:rPr lang="en-US" baseline="30000" dirty="0"/>
              <a:t>th</a:t>
            </a:r>
            <a:r>
              <a:rPr lang="en-US" dirty="0"/>
              <a:t>  -  Saturday 11:00 a.m. –in person</a:t>
            </a:r>
          </a:p>
          <a:p>
            <a:pPr lvl="1"/>
            <a:r>
              <a:rPr lang="en-US" dirty="0"/>
              <a:t>June 16</a:t>
            </a:r>
            <a:r>
              <a:rPr lang="en-US" baseline="30000" dirty="0"/>
              <a:t>th</a:t>
            </a:r>
            <a:r>
              <a:rPr lang="en-US" dirty="0"/>
              <a:t> -  Monday  9:00 a.m. – in person</a:t>
            </a:r>
          </a:p>
          <a:p>
            <a:pPr marL="457200" lvl="1" indent="0">
              <a:buNone/>
            </a:pPr>
            <a:r>
              <a:rPr lang="en-US" dirty="0"/>
              <a:t>  In person session are at L C Convention Center Room #4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F92C57-AFD2-B57F-861E-12F202F7FE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0400" y="655775"/>
            <a:ext cx="7823200" cy="1143000"/>
          </a:xfrm>
        </p:spPr>
        <p:txBody>
          <a:bodyPr>
            <a:normAutofit fontScale="90000"/>
          </a:bodyPr>
          <a:lstStyle/>
          <a:p>
            <a:br>
              <a:rPr lang="en-US" sz="3600" b="1" dirty="0"/>
            </a:br>
            <a:r>
              <a:rPr lang="en-US" sz="3600" b="1" dirty="0"/>
              <a:t>Volunteer Orientations</a:t>
            </a:r>
            <a:br>
              <a:rPr lang="en-US" dirty="0"/>
            </a:br>
            <a:r>
              <a:rPr lang="en-US" sz="3600" dirty="0"/>
              <a:t>Each volunteer is required to attend one session</a:t>
            </a:r>
            <a:br>
              <a:rPr lang="en-US" sz="3600" dirty="0"/>
            </a:br>
            <a:endParaRPr lang="en-US" dirty="0"/>
          </a:p>
        </p:txBody>
      </p:sp>
      <p:pic>
        <p:nvPicPr>
          <p:cNvPr id="6" name="Picture 5" descr="A group of people at a track&#10;&#10;AI-generated content may be incorrect.">
            <a:extLst>
              <a:ext uri="{FF2B5EF4-FFF2-40B4-BE49-F238E27FC236}">
                <a16:creationId xmlns:a16="http://schemas.microsoft.com/office/drawing/2014/main" id="{9E147CA0-D152-919F-494E-A004266F45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0147">
            <a:off x="6414786" y="2509673"/>
            <a:ext cx="1704622" cy="1391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A close up of a logo&#10;&#10;AI-generated content may be incorrect.">
            <a:extLst>
              <a:ext uri="{FF2B5EF4-FFF2-40B4-BE49-F238E27FC236}">
                <a16:creationId xmlns:a16="http://schemas.microsoft.com/office/drawing/2014/main" id="{4B9B7019-B2DA-9940-03E6-BD8185DFF4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1715" y="4988759"/>
            <a:ext cx="4340570" cy="1022272"/>
          </a:xfrm>
          <a:prstGeom prst="rect">
            <a:avLst/>
          </a:prstGeom>
        </p:spPr>
      </p:pic>
      <p:pic>
        <p:nvPicPr>
          <p:cNvPr id="3" name="Picture 2" descr="A logo of a sports team&#10;&#10;Description automatically generated">
            <a:extLst>
              <a:ext uri="{FF2B5EF4-FFF2-40B4-BE49-F238E27FC236}">
                <a16:creationId xmlns:a16="http://schemas.microsoft.com/office/drawing/2014/main" id="{A6FCD6C9-A2A6-4347-F708-92321B7C57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039452"/>
            <a:ext cx="457200" cy="4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60442"/>
      </p:ext>
    </p:extLst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6646629"/>
              </p:ext>
            </p:extLst>
          </p:nvPr>
        </p:nvGraphicFramePr>
        <p:xfrm>
          <a:off x="914400" y="1553741"/>
          <a:ext cx="6553200" cy="477464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459">
                <a:tc>
                  <a:txBody>
                    <a:bodyPr/>
                    <a:lstStyle/>
                    <a:p>
                      <a:r>
                        <a:rPr lang="en-US" sz="1400" dirty="0"/>
                        <a:t>Event/Coordinator Name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Contact information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52">
                <a:tc>
                  <a:txBody>
                    <a:bodyPr/>
                    <a:lstStyle/>
                    <a:p>
                      <a:r>
                        <a:rPr lang="en-US" sz="1400" dirty="0"/>
                        <a:t>Air Gun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Robert </a:t>
                      </a:r>
                      <a:r>
                        <a:rPr lang="en-US" sz="1400" b="1" dirty="0" err="1"/>
                        <a:t>Distlehorst</a:t>
                      </a:r>
                      <a:endParaRPr lang="en-US" sz="1400" b="1" dirty="0"/>
                    </a:p>
                    <a:p>
                      <a:r>
                        <a:rPr lang="en-US" sz="1400" b="1" dirty="0"/>
                        <a:t>575-202-4061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237">
                <a:tc>
                  <a:txBody>
                    <a:bodyPr/>
                    <a:lstStyle/>
                    <a:p>
                      <a:r>
                        <a:rPr lang="en-US" sz="1400" dirty="0"/>
                        <a:t>Archery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Sarah Keesling</a:t>
                      </a:r>
                    </a:p>
                    <a:p>
                      <a:r>
                        <a:rPr lang="en-US" sz="1400" b="1" dirty="0"/>
                        <a:t>575-640-4192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2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Basketball Free throw / 3 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Kerri McLain</a:t>
                      </a:r>
                    </a:p>
                    <a:p>
                      <a:r>
                        <a:rPr lang="en-US" sz="1400" b="1" dirty="0"/>
                        <a:t>575-288-5268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Corn Hole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Jaime Flores </a:t>
                      </a:r>
                    </a:p>
                    <a:p>
                      <a:r>
                        <a:rPr lang="en-US" sz="1400" b="1" dirty="0"/>
                        <a:t>575-993-8634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08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Cycling    </a:t>
                      </a:r>
                    </a:p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 Shane Asbury </a:t>
                      </a:r>
                    </a:p>
                    <a:p>
                      <a:r>
                        <a:rPr lang="en-US" sz="1400" b="1" dirty="0"/>
                        <a:t>512-400-8485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052">
                <a:tc>
                  <a:txBody>
                    <a:bodyPr/>
                    <a:lstStyle/>
                    <a:p>
                      <a:r>
                        <a:rPr lang="en-US" sz="1400" dirty="0"/>
                        <a:t>Field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Greg Mallory</a:t>
                      </a:r>
                    </a:p>
                    <a:p>
                      <a:r>
                        <a:rPr lang="en-US" sz="1400" b="1" dirty="0"/>
                        <a:t>505-504-1920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237">
                <a:tc>
                  <a:txBody>
                    <a:bodyPr/>
                    <a:lstStyle/>
                    <a:p>
                      <a:r>
                        <a:rPr lang="en-US" sz="1400" dirty="0"/>
                        <a:t>Frisbee Accuracy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 Jon Johnson</a:t>
                      </a:r>
                    </a:p>
                    <a:p>
                      <a:r>
                        <a:rPr lang="en-US" sz="1400" b="1" dirty="0"/>
                        <a:t>575-313-5119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r>
                        <a:rPr lang="en-US" sz="1400" dirty="0"/>
                        <a:t>Frisbee 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Connie Limon </a:t>
                      </a:r>
                    </a:p>
                    <a:p>
                      <a:r>
                        <a:rPr lang="en-US" sz="1400" b="1" dirty="0"/>
                        <a:t>575.640-3649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43200" y="110609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Game Headquarters: Convention Center </a:t>
            </a:r>
          </a:p>
        </p:txBody>
      </p:sp>
      <p:pic>
        <p:nvPicPr>
          <p:cNvPr id="7" name="Picture 6" descr="A logo of a sports team&#10;&#10;Description automatically generated">
            <a:extLst>
              <a:ext uri="{FF2B5EF4-FFF2-40B4-BE49-F238E27FC236}">
                <a16:creationId xmlns:a16="http://schemas.microsoft.com/office/drawing/2014/main" id="{0A631538-B1F5-0B85-3D22-AB99DC1070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998278"/>
            <a:ext cx="1140323" cy="11484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B27C74-D0DB-D11E-069F-0B1BEB5490C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62000" y="711311"/>
            <a:ext cx="7693523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Sport Coordinator Contact Information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2012086"/>
      </p:ext>
    </p:extLst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685800" y="533400"/>
            <a:ext cx="7846460" cy="533400"/>
          </a:xfrm>
        </p:spPr>
        <p:txBody>
          <a:bodyPr>
            <a:noAutofit/>
          </a:bodyPr>
          <a:lstStyle/>
          <a:p>
            <a:r>
              <a:rPr lang="en-US" sz="2800" dirty="0"/>
              <a:t>Sport Coordinator Contact Information Cont.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58095218"/>
              </p:ext>
            </p:extLst>
          </p:nvPr>
        </p:nvGraphicFramePr>
        <p:xfrm>
          <a:off x="990600" y="1116691"/>
          <a:ext cx="6248400" cy="513170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866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2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269">
                <a:tc>
                  <a:txBody>
                    <a:bodyPr/>
                    <a:lstStyle/>
                    <a:p>
                      <a:r>
                        <a:rPr lang="en-US" sz="1400" dirty="0"/>
                        <a:t>Event/Coordinator Name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Contact information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893">
                <a:tc>
                  <a:txBody>
                    <a:bodyPr/>
                    <a:lstStyle/>
                    <a:p>
                      <a:r>
                        <a:rPr lang="en-US" sz="1400" dirty="0"/>
                        <a:t>Huachas (Washers)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Gil Padilla</a:t>
                      </a:r>
                    </a:p>
                    <a:p>
                      <a:r>
                        <a:rPr lang="en-US" sz="1400" b="1" dirty="0"/>
                        <a:t>575-649-9164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153">
                <a:tc>
                  <a:txBody>
                    <a:bodyPr/>
                    <a:lstStyle/>
                    <a:p>
                      <a:r>
                        <a:rPr lang="en-US" sz="1400" dirty="0"/>
                        <a:t>Pickleball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 Steven Carruthers</a:t>
                      </a:r>
                    </a:p>
                    <a:p>
                      <a:r>
                        <a:rPr lang="en-US" sz="1400" b="1" dirty="0"/>
                        <a:t>505-385-2945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352">
                <a:tc>
                  <a:txBody>
                    <a:bodyPr/>
                    <a:lstStyle/>
                    <a:p>
                      <a:r>
                        <a:rPr lang="en-US" sz="1400" dirty="0"/>
                        <a:t>Powerlifting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Rich Kahle</a:t>
                      </a:r>
                    </a:p>
                    <a:p>
                      <a:r>
                        <a:rPr lang="en-US" sz="1400" b="1" dirty="0"/>
                        <a:t>575-644-5415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119">
                <a:tc>
                  <a:txBody>
                    <a:bodyPr/>
                    <a:lstStyle/>
                    <a:p>
                      <a:r>
                        <a:rPr lang="en-US" sz="1400" dirty="0"/>
                        <a:t>Power Walk &amp; Road Race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Greg Walter</a:t>
                      </a:r>
                    </a:p>
                    <a:p>
                      <a:r>
                        <a:rPr lang="en-US" sz="1400" b="1" dirty="0"/>
                        <a:t>915-588-8919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119">
                <a:tc>
                  <a:txBody>
                    <a:bodyPr/>
                    <a:lstStyle/>
                    <a:p>
                      <a:r>
                        <a:rPr lang="en-US" sz="1400" dirty="0"/>
                        <a:t>Soccer Kick Accuracy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Cynthia Davis</a:t>
                      </a:r>
                    </a:p>
                    <a:p>
                      <a:r>
                        <a:rPr lang="en-US" sz="1400" b="1" dirty="0"/>
                        <a:t>915-503-9562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153">
                <a:tc>
                  <a:txBody>
                    <a:bodyPr/>
                    <a:lstStyle/>
                    <a:p>
                      <a:r>
                        <a:rPr lang="en-US" sz="1400" dirty="0"/>
                        <a:t>Shuffleboard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Lucas Chavez</a:t>
                      </a:r>
                    </a:p>
                    <a:p>
                      <a:r>
                        <a:rPr lang="en-US" sz="1400" b="1" dirty="0"/>
                        <a:t>505.401.4417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8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Swimming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Philipp </a:t>
                      </a:r>
                      <a:r>
                        <a:rPr lang="en-US" sz="1400" b="1" dirty="0" err="1"/>
                        <a:t>Djang</a:t>
                      </a:r>
                      <a:endParaRPr lang="en-US" sz="1400" b="1" dirty="0"/>
                    </a:p>
                    <a:p>
                      <a:r>
                        <a:rPr lang="en-US" sz="1400" b="1" dirty="0"/>
                        <a:t>575-915-5118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1153">
                <a:tc>
                  <a:txBody>
                    <a:bodyPr/>
                    <a:lstStyle/>
                    <a:p>
                      <a:r>
                        <a:rPr lang="en-US" sz="1400" dirty="0"/>
                        <a:t>Table Tennis</a:t>
                      </a:r>
                    </a:p>
                    <a:p>
                      <a:r>
                        <a:rPr lang="en-US" sz="1400" dirty="0"/>
                        <a:t> 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Marvin Sommers</a:t>
                      </a:r>
                    </a:p>
                    <a:p>
                      <a:r>
                        <a:rPr lang="en-US" sz="1400" b="1" dirty="0"/>
                        <a:t>505-239-1443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8119">
                <a:tc>
                  <a:txBody>
                    <a:bodyPr/>
                    <a:lstStyle/>
                    <a:p>
                      <a:r>
                        <a:rPr lang="en-US" sz="1400" dirty="0"/>
                        <a:t>Tai Chi</a:t>
                      </a:r>
                    </a:p>
                    <a:p>
                      <a:r>
                        <a:rPr lang="en-US" sz="1400" dirty="0"/>
                        <a:t>Track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Dawn Armstrong   575.644.1321 </a:t>
                      </a:r>
                    </a:p>
                    <a:p>
                      <a:r>
                        <a:rPr lang="en-US" sz="1400" b="1" dirty="0"/>
                        <a:t>David Nunez         575-644-1321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Picture 7" descr="A logo of a sports team&#10;&#10;Description automatically generated">
            <a:extLst>
              <a:ext uri="{FF2B5EF4-FFF2-40B4-BE49-F238E27FC236}">
                <a16:creationId xmlns:a16="http://schemas.microsoft.com/office/drawing/2014/main" id="{79BEF9F7-DF20-54F4-2348-9F41CE33052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102694"/>
            <a:ext cx="1064660" cy="10722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9007773"/>
      </p:ext>
    </p:extLst>
  </p:cSld>
  <p:clrMapOvr>
    <a:masterClrMapping/>
  </p:clrMapOvr>
  <p:transition spd="slow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A3030-44CE-40EC-9E72-922A8722FD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98587" y="933979"/>
            <a:ext cx="6346825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Thank You for Volunteering   Gracias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1E40C-0D95-4CCA-A611-38660592C6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98587" y="2282515"/>
            <a:ext cx="6346825" cy="39576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We couldn’t do it without you! </a:t>
            </a:r>
          </a:p>
          <a:p>
            <a:pPr marL="0" indent="0" algn="ctr">
              <a:buNone/>
            </a:pPr>
            <a:endParaRPr lang="en-US" sz="900" dirty="0"/>
          </a:p>
          <a:p>
            <a:pPr marL="0" indent="0" algn="ctr">
              <a:buNone/>
            </a:pPr>
            <a:r>
              <a:rPr lang="en-US" sz="3200" dirty="0"/>
              <a:t>Thank you for all you do to support        Senior Olympics! </a:t>
            </a:r>
          </a:p>
          <a:p>
            <a:pPr marL="0" indent="0" algn="ctr">
              <a:buNone/>
            </a:pPr>
            <a:r>
              <a:rPr lang="en-US" sz="3200" dirty="0"/>
              <a:t>Email any final questions </a:t>
            </a:r>
            <a:r>
              <a:rPr lang="en-US" sz="3200" dirty="0">
                <a:hlinkClick r:id="rId3"/>
              </a:rPr>
              <a:t>volunteer@nmseniorolympics.org</a:t>
            </a:r>
            <a:r>
              <a:rPr lang="en-US" sz="3200" dirty="0"/>
              <a:t> </a:t>
            </a:r>
          </a:p>
          <a:p>
            <a:pPr marL="0" indent="0" algn="ctr">
              <a:buNone/>
            </a:pPr>
            <a:r>
              <a:rPr lang="en-US" sz="3200" dirty="0"/>
              <a:t>THE  END </a:t>
            </a:r>
          </a:p>
        </p:txBody>
      </p:sp>
      <p:pic>
        <p:nvPicPr>
          <p:cNvPr id="5" name="Picture 4" descr="A logo of a sports team&#10;&#10;Description automatically generated">
            <a:extLst>
              <a:ext uri="{FF2B5EF4-FFF2-40B4-BE49-F238E27FC236}">
                <a16:creationId xmlns:a16="http://schemas.microsoft.com/office/drawing/2014/main" id="{EFE2733A-C113-EA78-89F3-20DDFC713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42289"/>
            <a:ext cx="1518640" cy="152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45827"/>
      </p:ext>
    </p:extLst>
  </p:cSld>
  <p:clrMapOvr>
    <a:masterClrMapping/>
  </p:clrMapOvr>
  <p:transition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280FC-BF33-B0B8-2B2F-A094A55FA4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0600" y="2155031"/>
            <a:ext cx="2057400" cy="272176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Opening Ceremony and Athlete Social –                  June 18</a:t>
            </a:r>
            <a:r>
              <a:rPr lang="en-US" sz="2200" kern="1200" baseline="30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6:00 p.m. </a:t>
            </a:r>
            <a: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Volunteers are invited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5C6AEC-A618-E266-E59F-ECB107542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694798"/>
            <a:ext cx="3962400" cy="546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99257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7875" y="1277938"/>
            <a:ext cx="7131050" cy="4872038"/>
          </a:xfrm>
        </p:spPr>
        <p:txBody>
          <a:bodyPr>
            <a:normAutofit/>
          </a:bodyPr>
          <a:lstStyle/>
          <a:p>
            <a:r>
              <a:rPr lang="en-US" b="1" dirty="0"/>
              <a:t>Check-in  (at the Event/Venue)</a:t>
            </a:r>
          </a:p>
          <a:p>
            <a:r>
              <a:rPr lang="en-US" b="1" dirty="0"/>
              <a:t>Tabulation/Brackets/Results</a:t>
            </a:r>
          </a:p>
          <a:p>
            <a:r>
              <a:rPr lang="en-US" b="1" dirty="0"/>
              <a:t>Judges/Referees </a:t>
            </a:r>
          </a:p>
          <a:p>
            <a:r>
              <a:rPr lang="en-US" b="1" dirty="0"/>
              <a:t>Finish Line Personnel</a:t>
            </a:r>
          </a:p>
          <a:p>
            <a:r>
              <a:rPr lang="en-US" b="1" dirty="0"/>
              <a:t>Scheduling of Courts or Lanes (if applicable)</a:t>
            </a:r>
          </a:p>
          <a:p>
            <a:r>
              <a:rPr lang="en-US" b="1" dirty="0"/>
              <a:t>Assist with interpreting Playing Rules (Protests/Arbitration)</a:t>
            </a:r>
          </a:p>
          <a:p>
            <a:r>
              <a:rPr lang="en-US" b="1" dirty="0"/>
              <a:t>Hospitality  Fruit/Water </a:t>
            </a:r>
          </a:p>
          <a:p>
            <a:r>
              <a:rPr lang="en-US" b="1" dirty="0"/>
              <a:t>Awards Presentation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71650" y="589862"/>
            <a:ext cx="5295900" cy="674688"/>
          </a:xfrm>
        </p:spPr>
        <p:txBody>
          <a:bodyPr>
            <a:noAutofit/>
          </a:bodyPr>
          <a:lstStyle/>
          <a:p>
            <a:r>
              <a:rPr lang="en-US" sz="4400" b="1" dirty="0"/>
              <a:t>Types of Volunteers</a:t>
            </a:r>
          </a:p>
        </p:txBody>
      </p:sp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33082529-0A66-8CF5-E953-B78C3DD44C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5207119"/>
            <a:ext cx="3946525" cy="929469"/>
          </a:xfrm>
          <a:prstGeom prst="rect">
            <a:avLst/>
          </a:prstGeom>
        </p:spPr>
      </p:pic>
      <p:pic>
        <p:nvPicPr>
          <p:cNvPr id="7" name="Picture 6" descr="A logo of a sports team&#10;&#10;Description automatically generated">
            <a:extLst>
              <a:ext uri="{FF2B5EF4-FFF2-40B4-BE49-F238E27FC236}">
                <a16:creationId xmlns:a16="http://schemas.microsoft.com/office/drawing/2014/main" id="{1DB06862-B462-CDF7-0025-6404D03178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254557"/>
            <a:ext cx="457200" cy="4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52860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84722" y="494771"/>
            <a:ext cx="5974556" cy="674687"/>
          </a:xfrm>
        </p:spPr>
        <p:txBody>
          <a:bodyPr>
            <a:noAutofit/>
          </a:bodyPr>
          <a:lstStyle/>
          <a:p>
            <a:r>
              <a:rPr lang="en-US" sz="4000" b="1" dirty="0"/>
              <a:t>Types of Volunteers-cont.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169458"/>
            <a:ext cx="7131050" cy="496411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Equipment/Court Maintenance</a:t>
            </a:r>
          </a:p>
          <a:p>
            <a:r>
              <a:rPr lang="en-US" b="1" dirty="0"/>
              <a:t>Setup/ Teardown</a:t>
            </a:r>
          </a:p>
          <a:p>
            <a:r>
              <a:rPr lang="en-US" b="1" dirty="0"/>
              <a:t>Game HQ - Athlete Check-In</a:t>
            </a:r>
          </a:p>
          <a:p>
            <a:r>
              <a:rPr lang="en-US" b="1" dirty="0"/>
              <a:t>Clerical Pre-Game</a:t>
            </a:r>
          </a:p>
          <a:p>
            <a:r>
              <a:rPr lang="en-US" b="1" dirty="0"/>
              <a:t>First Aid</a:t>
            </a:r>
          </a:p>
          <a:p>
            <a:r>
              <a:rPr lang="en-US" b="1" dirty="0"/>
              <a:t>Event Runner </a:t>
            </a:r>
          </a:p>
          <a:p>
            <a:r>
              <a:rPr lang="en-US" b="1" dirty="0"/>
              <a:t>Information Table</a:t>
            </a:r>
          </a:p>
          <a:p>
            <a:r>
              <a:rPr lang="en-US" b="1" dirty="0"/>
              <a:t>Media/Promotion</a:t>
            </a:r>
          </a:p>
          <a:p>
            <a:r>
              <a:rPr lang="en-US" b="1" dirty="0"/>
              <a:t>Office Clerical</a:t>
            </a:r>
          </a:p>
          <a:p>
            <a:r>
              <a:rPr lang="en-US" b="1" dirty="0"/>
              <a:t>Result Posting</a:t>
            </a:r>
          </a:p>
        </p:txBody>
      </p:sp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6FD9D4FB-A41D-1816-FC20-304DE5FE47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5207119"/>
            <a:ext cx="3946525" cy="929469"/>
          </a:xfrm>
          <a:prstGeom prst="rect">
            <a:avLst/>
          </a:prstGeom>
        </p:spPr>
      </p:pic>
      <p:pic>
        <p:nvPicPr>
          <p:cNvPr id="7" name="Picture 6" descr="A logo of a sports team&#10;&#10;Description automatically generated">
            <a:extLst>
              <a:ext uri="{FF2B5EF4-FFF2-40B4-BE49-F238E27FC236}">
                <a16:creationId xmlns:a16="http://schemas.microsoft.com/office/drawing/2014/main" id="{4D207F06-C394-9992-6D50-AEEE0349EF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254557"/>
            <a:ext cx="457200" cy="4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46105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06475" y="838200"/>
            <a:ext cx="7131050" cy="674688"/>
          </a:xfrm>
        </p:spPr>
        <p:txBody>
          <a:bodyPr>
            <a:noAutofit/>
          </a:bodyPr>
          <a:lstStyle/>
          <a:p>
            <a:r>
              <a:rPr lang="en-US" sz="4400" b="1" dirty="0"/>
              <a:t>Types of Volunteers-cont.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19200" y="2133600"/>
            <a:ext cx="4876800" cy="31242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Announcer/Emcee</a:t>
            </a:r>
            <a:endParaRPr lang="en-US" sz="2800" dirty="0"/>
          </a:p>
          <a:p>
            <a:r>
              <a:rPr lang="en-US" sz="2800" b="1" dirty="0"/>
              <a:t>Lifeguards</a:t>
            </a:r>
            <a:r>
              <a:rPr lang="en-US" sz="2800" dirty="0"/>
              <a:t> </a:t>
            </a:r>
          </a:p>
          <a:p>
            <a:r>
              <a:rPr lang="en-US" sz="2800" b="1" dirty="0"/>
              <a:t>Timers</a:t>
            </a:r>
            <a:endParaRPr lang="en-US" sz="2800" dirty="0"/>
          </a:p>
          <a:p>
            <a:r>
              <a:rPr lang="en-US" sz="2800" b="1" dirty="0"/>
              <a:t>Setup and Facilities</a:t>
            </a:r>
            <a:endParaRPr lang="en-US" sz="2800" dirty="0"/>
          </a:p>
          <a:p>
            <a:r>
              <a:rPr lang="en-US" sz="2800" b="1" dirty="0"/>
              <a:t>Souvenir Sales</a:t>
            </a:r>
            <a:endParaRPr lang="en-US" sz="2800" dirty="0"/>
          </a:p>
          <a:p>
            <a:r>
              <a:rPr lang="en-US" sz="2800" b="1" dirty="0"/>
              <a:t>Posting of Signs</a:t>
            </a:r>
            <a:endParaRPr lang="en-US" sz="2800" dirty="0"/>
          </a:p>
          <a:p>
            <a:endParaRPr lang="en-US" dirty="0"/>
          </a:p>
        </p:txBody>
      </p:sp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CB7DCED6-3BE6-E39A-76F9-A6FA112CF2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5207119"/>
            <a:ext cx="3946525" cy="929469"/>
          </a:xfrm>
          <a:prstGeom prst="rect">
            <a:avLst/>
          </a:prstGeom>
        </p:spPr>
      </p:pic>
      <p:pic>
        <p:nvPicPr>
          <p:cNvPr id="7" name="Picture 6" descr="A logo of a sports team&#10;&#10;Description automatically generated">
            <a:extLst>
              <a:ext uri="{FF2B5EF4-FFF2-40B4-BE49-F238E27FC236}">
                <a16:creationId xmlns:a16="http://schemas.microsoft.com/office/drawing/2014/main" id="{290B1A3A-DD78-C50E-DFA7-9CC4E48965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254557"/>
            <a:ext cx="457200" cy="4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14722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80328-EB30-A83A-1F7B-92B39357FF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1" y="1295400"/>
            <a:ext cx="6260306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Volunteer HUB is located at Las Cruces Convention Center Room # 4  </a:t>
            </a:r>
          </a:p>
          <a:p>
            <a:r>
              <a:rPr lang="en-US" sz="2400" dirty="0"/>
              <a:t>Volunteer HUB is available to answer questions regarding Volunteering, Sport venue locations and Game Schedule</a:t>
            </a:r>
          </a:p>
          <a:p>
            <a:r>
              <a:rPr lang="en-US" sz="2400" dirty="0"/>
              <a:t>Prior to reporting to your venue to volunteer,  come by Vol HUB to pick up a Shirt and a name badge.  (Exception is GROUPS) </a:t>
            </a:r>
          </a:p>
          <a:p>
            <a:r>
              <a:rPr lang="en-US" sz="2400" dirty="0"/>
              <a:t>Vol HUB is open Monday June 16 starting at 1:00 p.m. till  5:00 p.m. </a:t>
            </a:r>
          </a:p>
          <a:p>
            <a:r>
              <a:rPr lang="en-US" sz="2400" dirty="0"/>
              <a:t>Hours for Vol HUB     Tues-Friday 8:00 a.m.-  3:00 p.m. 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97DAD-D724-E2CE-CD8A-4DF5821BE8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69293" y="224470"/>
            <a:ext cx="5205413" cy="1325563"/>
          </a:xfrm>
        </p:spPr>
        <p:txBody>
          <a:bodyPr/>
          <a:lstStyle/>
          <a:p>
            <a:r>
              <a:rPr lang="en-US" b="1" dirty="0"/>
              <a:t>    Volunteer HUB </a:t>
            </a:r>
          </a:p>
        </p:txBody>
      </p:sp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4FBC2910-400E-F4B7-48EF-B66A390B27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5318931"/>
            <a:ext cx="3946525" cy="929469"/>
          </a:xfrm>
          <a:prstGeom prst="rect">
            <a:avLst/>
          </a:prstGeom>
        </p:spPr>
      </p:pic>
      <p:pic>
        <p:nvPicPr>
          <p:cNvPr id="7" name="Picture 6" descr="A logo of a sports team&#10;&#10;Description automatically generated">
            <a:extLst>
              <a:ext uri="{FF2B5EF4-FFF2-40B4-BE49-F238E27FC236}">
                <a16:creationId xmlns:a16="http://schemas.microsoft.com/office/drawing/2014/main" id="{6DF56B20-4CC1-2D04-40E4-79678A56FE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66369"/>
            <a:ext cx="421839" cy="42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78127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5EE4D-AC86-3687-0DFA-3F7C70202E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72369" y="762000"/>
            <a:ext cx="6799262" cy="1303337"/>
          </a:xfrm>
        </p:spPr>
        <p:txBody>
          <a:bodyPr/>
          <a:lstStyle/>
          <a:p>
            <a:r>
              <a:rPr lang="en-US" b="1" dirty="0"/>
              <a:t>GROUP VOLUNTEERS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77F0F-2CEC-5DA3-28D7-9E29163171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7532" y="2209590"/>
            <a:ext cx="6799262" cy="34448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Most all Sports Coordinators </a:t>
            </a:r>
            <a:r>
              <a:rPr lang="en-US" sz="3200" dirty="0"/>
              <a:t>recruit</a:t>
            </a:r>
            <a:r>
              <a:rPr lang="en-US" dirty="0"/>
              <a:t> and </a:t>
            </a:r>
            <a:r>
              <a:rPr lang="en-US" sz="3200" dirty="0"/>
              <a:t>sign up </a:t>
            </a:r>
            <a:r>
              <a:rPr lang="en-US" dirty="0"/>
              <a:t>their own Game Volunteers to help with the running of their own SPORT. </a:t>
            </a:r>
          </a:p>
          <a:p>
            <a:r>
              <a:rPr lang="en-US" dirty="0"/>
              <a:t> Group Volunteers are at all sports “except” Air Gun, Cycling, Pickleball, Racewalk, Power walk, Shuffleboard, Table Tennis </a:t>
            </a:r>
          </a:p>
          <a:p>
            <a:r>
              <a:rPr lang="en-US" dirty="0"/>
              <a:t>GROUP Volunteers will receive Name Badge, Shirt, Goody bag, Timesheet and Assignments directly from the Sport Coordinator.  </a:t>
            </a:r>
          </a:p>
          <a:p>
            <a:r>
              <a:rPr lang="en-US" dirty="0"/>
              <a:t>Group Volunteers will check in with Sport Coordinator to work assigned shift(s) and complete a “time sheet”.   </a:t>
            </a:r>
          </a:p>
          <a:p>
            <a:r>
              <a:rPr lang="en-US" dirty="0"/>
              <a:t>Sport Coordinator will confirm which volunteers worked and will provide timesheets to be included in the drawing(s).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2D8057B7-4E21-17F8-7E92-181C5E5831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5318931"/>
            <a:ext cx="3946525" cy="929469"/>
          </a:xfrm>
          <a:prstGeom prst="rect">
            <a:avLst/>
          </a:prstGeom>
        </p:spPr>
      </p:pic>
      <p:pic>
        <p:nvPicPr>
          <p:cNvPr id="6" name="Picture 5" descr="A logo of a sports team&#10;&#10;Description automatically generated">
            <a:extLst>
              <a:ext uri="{FF2B5EF4-FFF2-40B4-BE49-F238E27FC236}">
                <a16:creationId xmlns:a16="http://schemas.microsoft.com/office/drawing/2014/main" id="{7BF1E373-50B6-B5CB-C5B9-67F92AF946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66369"/>
            <a:ext cx="421839" cy="42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18890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7874" y="1295400"/>
            <a:ext cx="7680325" cy="4567238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Be on time.</a:t>
            </a:r>
          </a:p>
          <a:p>
            <a:r>
              <a:rPr lang="en-US" sz="2400" dirty="0"/>
              <a:t>No Early outs for your shift.</a:t>
            </a:r>
          </a:p>
          <a:p>
            <a:r>
              <a:rPr lang="en-US" sz="2400" dirty="0"/>
              <a:t>Always communicate if you are going to be late or miss your shift.</a:t>
            </a:r>
          </a:p>
          <a:p>
            <a:r>
              <a:rPr lang="en-US" sz="2400" dirty="0"/>
              <a:t>Show your pride for Las Cruces, New Mexico, and State Senior Olympics.</a:t>
            </a:r>
          </a:p>
          <a:p>
            <a:r>
              <a:rPr lang="en-US" sz="2400" dirty="0"/>
              <a:t>Provide great and timely service.</a:t>
            </a:r>
          </a:p>
          <a:p>
            <a:r>
              <a:rPr lang="en-US" sz="2400" dirty="0"/>
              <a:t>Have FUN!!!</a:t>
            </a:r>
          </a:p>
          <a:p>
            <a:r>
              <a:rPr lang="en-US" sz="2400" dirty="0"/>
              <a:t>Campus parking will require parking permit or Park in Free Lots </a:t>
            </a:r>
          </a:p>
          <a:p>
            <a:r>
              <a:rPr lang="en-US" sz="2400" dirty="0"/>
              <a:t>Download “e-free” parking at nmsu.com </a:t>
            </a:r>
          </a:p>
          <a:p>
            <a:pPr marL="0" indent="0">
              <a:buNone/>
            </a:pPr>
            <a:endParaRPr lang="en-US" sz="19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30500" y="266105"/>
            <a:ext cx="6083000" cy="1320800"/>
          </a:xfrm>
        </p:spPr>
        <p:txBody>
          <a:bodyPr>
            <a:normAutofit/>
          </a:bodyPr>
          <a:lstStyle/>
          <a:p>
            <a:r>
              <a:rPr lang="en-US" b="1" dirty="0"/>
              <a:t>Keys to Volunteer Success</a:t>
            </a:r>
          </a:p>
        </p:txBody>
      </p:sp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41D3C08B-4386-E281-429C-EC188AD49B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4075" y="5471331"/>
            <a:ext cx="3946525" cy="929469"/>
          </a:xfrm>
          <a:prstGeom prst="rect">
            <a:avLst/>
          </a:prstGeom>
        </p:spPr>
      </p:pic>
      <p:pic>
        <p:nvPicPr>
          <p:cNvPr id="7" name="Picture 6" descr="A logo of a sports team&#10;&#10;Description automatically generated">
            <a:extLst>
              <a:ext uri="{FF2B5EF4-FFF2-40B4-BE49-F238E27FC236}">
                <a16:creationId xmlns:a16="http://schemas.microsoft.com/office/drawing/2014/main" id="{06D84FC8-8992-F2F7-2140-DD4C452E53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475" y="5518769"/>
            <a:ext cx="421839" cy="42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58711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2w5yLf7gRoIxhgGANLd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2w5yLf7gRoIxhgGANLd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2w5yLf7gRoIxhgGANLd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3809</TotalTime>
  <Words>2022</Words>
  <Application>Microsoft Office PowerPoint</Application>
  <PresentationFormat>On-screen Show (4:3)</PresentationFormat>
  <Paragraphs>317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Garamond</vt:lpstr>
      <vt:lpstr>Organic</vt:lpstr>
      <vt:lpstr>PowerPoint Presentation</vt:lpstr>
      <vt:lpstr>Today’s Objectives </vt:lpstr>
      <vt:lpstr> Volunteer Orientations Each volunteer is required to attend one session </vt:lpstr>
      <vt:lpstr>Types of Volunteers</vt:lpstr>
      <vt:lpstr>Types of Volunteers-cont.</vt:lpstr>
      <vt:lpstr>Types of Volunteers-cont.</vt:lpstr>
      <vt:lpstr>    Volunteer HUB </vt:lpstr>
      <vt:lpstr>GROUP VOLUNTEERS</vt:lpstr>
      <vt:lpstr>Keys to Volunteer Success</vt:lpstr>
      <vt:lpstr>Your Volunteer Responsibilities</vt:lpstr>
      <vt:lpstr>Your Volunteer Responsibilities -cont.</vt:lpstr>
      <vt:lpstr>Senior Olympics FORMAT   </vt:lpstr>
      <vt:lpstr>Age of Competitors &amp; Rules Overview </vt:lpstr>
      <vt:lpstr>Senior Sensitivity – </vt:lpstr>
      <vt:lpstr>What to expect at your venue</vt:lpstr>
      <vt:lpstr>What to expect at your venue-(continued)</vt:lpstr>
      <vt:lpstr>Important Safety Precautions</vt:lpstr>
      <vt:lpstr>How to handle athlete conflicts</vt:lpstr>
      <vt:lpstr>Volunteer Code of Conduct</vt:lpstr>
      <vt:lpstr>Dress Code</vt:lpstr>
      <vt:lpstr>Awards</vt:lpstr>
      <vt:lpstr>Game Results</vt:lpstr>
      <vt:lpstr>Inclement Weather</vt:lpstr>
      <vt:lpstr> Volunteer Do’s and Don’ts  </vt:lpstr>
      <vt:lpstr>The Do’s…cont’d</vt:lpstr>
      <vt:lpstr>PowerPoint Presentation</vt:lpstr>
      <vt:lpstr>Handouts –  Available at Volunteer Hub </vt:lpstr>
      <vt:lpstr>Waiver</vt:lpstr>
      <vt:lpstr>Event Staff Contact Information</vt:lpstr>
      <vt:lpstr>PowerPoint Presentation</vt:lpstr>
      <vt:lpstr>Sport Coordinator Contact Information Cont.</vt:lpstr>
      <vt:lpstr>Thank You for Volunteering   Gracias !</vt:lpstr>
      <vt:lpstr>Opening Ceremony and Athlete Social –                  June 18th       6:00 p.m. Volunteers are invited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Cecilia Acosta</dc:creator>
  <cp:lastModifiedBy>Admin Desk</cp:lastModifiedBy>
  <cp:revision>16</cp:revision>
  <dcterms:created xsi:type="dcterms:W3CDTF">2017-02-16T12:42:29Z</dcterms:created>
  <dcterms:modified xsi:type="dcterms:W3CDTF">2025-06-09T17:42:11Z</dcterms:modified>
</cp:coreProperties>
</file>