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1"/>
  </p:sldMasterIdLst>
  <p:notesMasterIdLst>
    <p:notesMasterId r:id="rId34"/>
  </p:notesMasterIdLst>
  <p:handoutMasterIdLst>
    <p:handoutMasterId r:id="rId35"/>
  </p:handoutMasterIdLst>
  <p:sldIdLst>
    <p:sldId id="259" r:id="rId2"/>
    <p:sldId id="336" r:id="rId3"/>
    <p:sldId id="262" r:id="rId4"/>
    <p:sldId id="289" r:id="rId5"/>
    <p:sldId id="321" r:id="rId6"/>
    <p:sldId id="322" r:id="rId7"/>
    <p:sldId id="333" r:id="rId8"/>
    <p:sldId id="291" r:id="rId9"/>
    <p:sldId id="297" r:id="rId10"/>
    <p:sldId id="326" r:id="rId11"/>
    <p:sldId id="293" r:id="rId12"/>
    <p:sldId id="316" r:id="rId13"/>
    <p:sldId id="306" r:id="rId14"/>
    <p:sldId id="307" r:id="rId15"/>
    <p:sldId id="327" r:id="rId16"/>
    <p:sldId id="308" r:id="rId17"/>
    <p:sldId id="309" r:id="rId18"/>
    <p:sldId id="310" r:id="rId19"/>
    <p:sldId id="330" r:id="rId20"/>
    <p:sldId id="317" r:id="rId21"/>
    <p:sldId id="318" r:id="rId22"/>
    <p:sldId id="319" r:id="rId23"/>
    <p:sldId id="311" r:id="rId24"/>
    <p:sldId id="313" r:id="rId25"/>
    <p:sldId id="314" r:id="rId26"/>
    <p:sldId id="295" r:id="rId27"/>
    <p:sldId id="320" r:id="rId28"/>
    <p:sldId id="268" r:id="rId29"/>
    <p:sldId id="325" r:id="rId30"/>
    <p:sldId id="328" r:id="rId31"/>
    <p:sldId id="331" r:id="rId32"/>
    <p:sldId id="33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4021" autoAdjust="0"/>
  </p:normalViewPr>
  <p:slideViewPr>
    <p:cSldViewPr>
      <p:cViewPr varScale="1">
        <p:scale>
          <a:sx n="93" d="100"/>
          <a:sy n="93" d="100"/>
        </p:scale>
        <p:origin x="2268" y="78"/>
      </p:cViewPr>
      <p:guideLst>
        <p:guide orient="horz" pos="2160"/>
        <p:guide pos="2880"/>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en-US"/>
        </a:p>
      </dgm:t>
    </dgm:pt>
    <dgm:pt modelId="{74EE5CD8-078F-4590-BF9C-A341A294A016}">
      <dgm:prSet phldrT="[Text]" custT="1"/>
      <dgm:spPr/>
      <dgm:t>
        <a:bodyPr/>
        <a:lstStyle/>
        <a:p>
          <a:r>
            <a:rPr lang="en-US" sz="440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800" dirty="0">
              <a:effectLst>
                <a:outerShdw blurRad="38100" dist="38100" dir="2700000" algn="tl">
                  <a:srgbClr val="000000">
                    <a:alpha val="43137"/>
                  </a:srgbClr>
                </a:outerShdw>
              </a:effectLst>
            </a:rPr>
            <a:t>Explore training topics and some do’s and don’ts</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800" dirty="0">
              <a:effectLst>
                <a:outerShdw blurRad="38100" dist="38100" dir="2700000" algn="tl">
                  <a:srgbClr val="000000">
                    <a:alpha val="43137"/>
                  </a:srgbClr>
                </a:outerShdw>
              </a:effectLst>
            </a:rPr>
            <a:t>Volunteer responsibilities </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800" dirty="0">
              <a:effectLst>
                <a:outerShdw blurRad="38100" dist="38100" dir="2700000" algn="tl">
                  <a:srgbClr val="000000">
                    <a:alpha val="43137"/>
                  </a:srgbClr>
                </a:outerShdw>
              </a:effectLst>
            </a:rPr>
            <a:t>Familiarize yourself with types of volunteers</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pt>
  </dgm:ptLst>
  <dgm:cxnLst>
    <dgm:cxn modelId="{B6416E04-E5DE-46CA-AD27-47EBE280D636}"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71FB3B-D26B-4384-BD1A-80C12C62D02C}" srcId="{AA046201-5C4D-445E-BF0B-5C6D2B0A1945}" destId="{C59269D0-92A5-481C-BA64-727AFB0DD545}" srcOrd="0" destOrd="0" parTransId="{312CC84D-092F-422A-AA24-A4619DBBB7BE}" sibTransId="{266DE8E8-1339-41C4-B9A7-6148496C7FA9}"/>
    <dgm:cxn modelId="{AFF7133D-5E9D-4613-9299-006F9E49301B}" type="presOf" srcId="{AA046201-5C4D-445E-BF0B-5C6D2B0A1945}" destId="{C04276DC-EE64-470A-B8BC-09067B8045FA}" srcOrd="0" destOrd="0" presId="urn:microsoft.com/office/officeart/2005/8/layout/vList5"/>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A0DCB65-9DCB-4972-9768-1762E4116F3C}" type="presOf" srcId="{74EE5CD8-078F-4590-BF9C-A341A294A016}" destId="{7E429971-BC57-430F-BB25-C0574E5E39E3}" srcOrd="0" destOrd="0" presId="urn:microsoft.com/office/officeart/2005/8/layout/vList5"/>
    <dgm:cxn modelId="{3D887057-7E91-45EF-8E4B-3006C2DFECB4}" type="presOf" srcId="{6BE4E373-0656-4EDC-821E-BE09C952B1F6}" destId="{C7C3E6FD-D83F-4BDA-907E-B5EE041DA931}" srcOrd="0" destOrd="0" presId="urn:microsoft.com/office/officeart/2005/8/layout/vList5"/>
    <dgm:cxn modelId="{1D12F37E-DF42-400C-B5B5-A8FAF49EC0EC}" type="presOf" srcId="{1E4D3931-0DBD-4211-A24A-6AF364284B1E}" destId="{D54B1729-BC98-42C1-9C6C-D65DCBA4358F}"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5417F3DF-8CAE-4E6C-ADBB-ED6F50084B8E}" type="presOf" srcId="{D1776C8F-2B10-4075-8DF7-7F65AB725ED5}" destId="{F5034101-5B7D-4FE7-B47A-5A48CF39606B}"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0988" lvl="1" indent="-280988"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Familiarize yourself with types of volunteers</a:t>
          </a: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1</a:t>
          </a:r>
          <a:endParaRPr lang="en-US" sz="4400" kern="1200" dirty="0"/>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4">
            <a:tint val="40000"/>
            <a:alpha val="90000"/>
            <a:hueOff val="3079768"/>
            <a:satOff val="-15334"/>
            <a:lumOff val="-14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Explore training topics and some do’s and don’ts</a:t>
          </a: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solidFill>
          <a:schemeClr val="accent4">
            <a:hueOff val="3299968"/>
            <a:satOff val="-14601"/>
            <a:lumOff val="-24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2</a:t>
          </a:r>
          <a:endParaRPr lang="en-US" sz="4400" kern="1200" dirty="0"/>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4">
            <a:tint val="40000"/>
            <a:alpha val="90000"/>
            <a:hueOff val="6159535"/>
            <a:satOff val="-30669"/>
            <a:lumOff val="-291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Volunteer responsibilities </a:t>
          </a: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solidFill>
          <a:schemeClr val="accent4">
            <a:hueOff val="6599937"/>
            <a:satOff val="-29202"/>
            <a:lumOff val="-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3</a:t>
          </a:r>
          <a:endParaRPr lang="en-US" sz="4400" kern="1200" dirty="0"/>
        </a:p>
      </dsp:txBody>
      <dsp:txXfrm>
        <a:off x="53098" y="2805317"/>
        <a:ext cx="979514" cy="12037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a:defRPr sz="13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1" tIns="46580" rIns="93161" bIns="46580" rtlCol="0"/>
          <a:lstStyle>
            <a:lvl1pPr algn="r">
              <a:defRPr sz="1300"/>
            </a:lvl1pPr>
          </a:lstStyle>
          <a:p>
            <a:fld id="{D83FDC75-7F73-4A4A-A77C-09AADF00E0EA}" type="datetimeFigureOut">
              <a:rPr lang="en-US" smtClean="0"/>
              <a:pPr/>
              <a:t>1/2/2025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1" tIns="46580" rIns="93161" bIns="46580"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1" tIns="46580" rIns="93161" bIns="46580" rtlCol="0" anchor="b"/>
          <a:lstStyle>
            <a:lvl1pPr algn="r">
              <a:defRPr sz="13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17180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a:defRPr sz="13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1" tIns="46580" rIns="93161" bIns="46580" rtlCol="0"/>
          <a:lstStyle>
            <a:lvl1pPr algn="r">
              <a:defRPr sz="1300"/>
            </a:lvl1pPr>
          </a:lstStyle>
          <a:p>
            <a:fld id="{48AEF76B-3757-4A0B-AF93-28494465C1DD}" type="datetimeFigureOut">
              <a:rPr lang="en-US" smtClean="0"/>
              <a:pPr/>
              <a:t>1/2/2025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1" tIns="46580" rIns="93161"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1" tIns="46580" rIns="93161" bIns="46580" rtlCol="0" anchor="b"/>
          <a:lstStyle>
            <a:lvl1pPr algn="r">
              <a:defRPr sz="13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239776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334858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373269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Ceci</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02730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349373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221493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3794023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Ceci</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51974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4192582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86991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385765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05563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20">
            <a:noAutofit/>
          </a:bodyPr>
          <a:lstStyle/>
          <a:p>
            <a:pPr marL="232900" indent="-232900"/>
            <a:endParaRPr lang="en-US" sz="1300" dirty="0"/>
          </a:p>
        </p:txBody>
      </p:sp>
      <p:sp>
        <p:nvSpPr>
          <p:cNvPr id="5" name="Slide Image Placeholder 4"/>
          <p:cNvSpPr>
            <a:spLocks noGrp="1" noRot="1" noChangeAspect="1"/>
          </p:cNvSpPr>
          <p:nvPr>
            <p:ph type="sldImg"/>
          </p:nvPr>
        </p:nvSpPr>
        <p:spPr>
          <a:xfrm>
            <a:off x="560388" y="511175"/>
            <a:ext cx="3197225" cy="2398713"/>
          </a:xfrm>
        </p:spPr>
      </p:sp>
    </p:spTree>
    <p:extLst>
      <p:ext uri="{BB962C8B-B14F-4D97-AF65-F5344CB8AC3E}">
        <p14:creationId xmlns:p14="http://schemas.microsoft.com/office/powerpoint/2010/main" val="329851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1204482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32354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4271033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2123186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1175950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3466777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28</a:t>
            </a:fld>
            <a:endParaRPr lang="en-US"/>
          </a:p>
        </p:txBody>
      </p:sp>
    </p:spTree>
    <p:extLst>
      <p:ext uri="{BB962C8B-B14F-4D97-AF65-F5344CB8AC3E}">
        <p14:creationId xmlns:p14="http://schemas.microsoft.com/office/powerpoint/2010/main" val="2793133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29</a:t>
            </a:fld>
            <a:endParaRPr lang="en-US"/>
          </a:p>
        </p:txBody>
      </p:sp>
    </p:spTree>
    <p:extLst>
      <p:ext uri="{BB962C8B-B14F-4D97-AF65-F5344CB8AC3E}">
        <p14:creationId xmlns:p14="http://schemas.microsoft.com/office/powerpoint/2010/main" val="2958497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30</a:t>
            </a:fld>
            <a:endParaRPr lang="en-US"/>
          </a:p>
        </p:txBody>
      </p:sp>
    </p:spTree>
    <p:extLst>
      <p:ext uri="{BB962C8B-B14F-4D97-AF65-F5344CB8AC3E}">
        <p14:creationId xmlns:p14="http://schemas.microsoft.com/office/powerpoint/2010/main" val="1570863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86698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121199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17688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17003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1970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421858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135673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134735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02EA-C846-99D9-6113-4CF9FCF7060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0BDB387-6686-FD60-0AFD-77B5D9D511A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292C203-6660-1C92-196F-6332415B9EDC}"/>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5" name="Footer Placeholder 4">
            <a:extLst>
              <a:ext uri="{FF2B5EF4-FFF2-40B4-BE49-F238E27FC236}">
                <a16:creationId xmlns:a16="http://schemas.microsoft.com/office/drawing/2014/main" id="{145532B3-BCB5-CA44-CB65-241725AFBE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8585B2-EAC8-FF0B-C095-CB2F99DBB1C5}"/>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0709412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F433-D06D-F91F-8C12-FAA0DBFA4B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5B2F2-A7C2-E00B-69FE-6E94A1E5A0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8B8EA-4631-AA10-C6A3-AAC9D1FB3C9F}"/>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5" name="Footer Placeholder 4">
            <a:extLst>
              <a:ext uri="{FF2B5EF4-FFF2-40B4-BE49-F238E27FC236}">
                <a16:creationId xmlns:a16="http://schemas.microsoft.com/office/drawing/2014/main" id="{1483E50A-5F22-6378-BA02-823E7F0EEC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75FFC2-CEED-21A5-47B2-36ED83940ACE}"/>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69118030"/>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43ED34-D0EA-761D-95BA-5B278A20740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F3774E-8806-A1D9-3B76-6F9BF4D1F2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CD49F-9EC2-7CAD-E32F-0A70A2AB312A}"/>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5" name="Footer Placeholder 4">
            <a:extLst>
              <a:ext uri="{FF2B5EF4-FFF2-40B4-BE49-F238E27FC236}">
                <a16:creationId xmlns:a16="http://schemas.microsoft.com/office/drawing/2014/main" id="{865F960D-55F9-2268-BDCF-24E5894580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5693BF-1A4E-1CD9-4CF6-B7C6950227B2}"/>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203662593"/>
      </p:ext>
    </p:extLst>
  </p:cSld>
  <p:clrMapOvr>
    <a:masterClrMapping/>
  </p:clrMapOvr>
  <p:transition spd="slow">
    <p:wipe dir="d"/>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71217872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1/2/2025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B1C2-7467-4631-6B18-0AA990981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D2419-B1AA-569F-B0B8-1CAFD6ACA4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12D0D-615E-0540-CF7B-C73EDB187E17}"/>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5" name="Footer Placeholder 4">
            <a:extLst>
              <a:ext uri="{FF2B5EF4-FFF2-40B4-BE49-F238E27FC236}">
                <a16:creationId xmlns:a16="http://schemas.microsoft.com/office/drawing/2014/main" id="{A2B9D579-BCB9-9188-C3BD-E356A6E741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1E7D8-27B7-E07E-B825-A0BE24E00E92}"/>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608085870"/>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2CB0-B61C-8645-14C9-AF9814837EC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59A8FEC-1F3D-4ADA-32DE-ECE99085FB1B}"/>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D1F8F-BF90-99DB-1F70-1B424FB8E032}"/>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5" name="Footer Placeholder 4">
            <a:extLst>
              <a:ext uri="{FF2B5EF4-FFF2-40B4-BE49-F238E27FC236}">
                <a16:creationId xmlns:a16="http://schemas.microsoft.com/office/drawing/2014/main" id="{26EACD4F-0DCF-BF43-717A-CE639330CE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162CD5-89EE-640D-CBC8-766CFAC4784F}"/>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77680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613C-41B9-3B39-5789-A037D43F6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C0F5B-B12D-F4EB-8B5E-C894C2E0F47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B9EE5C-0659-2B4F-9ADA-415D503AED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BEA188-D1D6-3B30-5817-0A5FBB50345E}"/>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6" name="Footer Placeholder 5">
            <a:extLst>
              <a:ext uri="{FF2B5EF4-FFF2-40B4-BE49-F238E27FC236}">
                <a16:creationId xmlns:a16="http://schemas.microsoft.com/office/drawing/2014/main" id="{37D6AC25-3FEA-9E8C-9F29-D3745A08A5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2223B6-3300-ED22-B742-E324FF4225B1}"/>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25612855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2714-656F-6395-9C91-721EB6905B7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9BCC4F-BDEB-947C-64AD-DDA50D9015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7666C44-CA78-7F0A-6AA6-CFCDDE2B359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C9567E-AE54-59A2-B3F2-31930294FA9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3F40CED-4B2F-0AC0-38BB-36FDF4BD79B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3B482B-0E15-2E61-A4C8-56A9DC8CA722}"/>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8" name="Footer Placeholder 7">
            <a:extLst>
              <a:ext uri="{FF2B5EF4-FFF2-40B4-BE49-F238E27FC236}">
                <a16:creationId xmlns:a16="http://schemas.microsoft.com/office/drawing/2014/main" id="{06188850-0D54-71D7-A3E9-7DAA733C67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BA8D332-AD2B-D443-A084-967D5BD15E4B}"/>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023794767"/>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893C-8626-66C1-342B-7A3CD09165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9D57BA-1691-A0BF-E7A4-6D3955B6D1F3}"/>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4" name="Footer Placeholder 3">
            <a:extLst>
              <a:ext uri="{FF2B5EF4-FFF2-40B4-BE49-F238E27FC236}">
                <a16:creationId xmlns:a16="http://schemas.microsoft.com/office/drawing/2014/main" id="{9D10E598-251F-8762-EEC9-82B9A68494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E17813-8AEC-F7E8-8782-056BB7BED759}"/>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032431972"/>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E7BEE-27F9-DE07-6752-E1E14D578E29}"/>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3" name="Footer Placeholder 2">
            <a:extLst>
              <a:ext uri="{FF2B5EF4-FFF2-40B4-BE49-F238E27FC236}">
                <a16:creationId xmlns:a16="http://schemas.microsoft.com/office/drawing/2014/main" id="{B632C2E4-3E71-C4F2-0FF1-98A69EDB4B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54B3662-ACEC-596A-AF7A-866A3B79C82B}"/>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602785037"/>
      </p:ext>
    </p:extLst>
  </p:cSld>
  <p:clrMapOvr>
    <a:masterClrMapping/>
  </p:clrMapOvr>
  <p:transition spd="slow">
    <p:wipe dir="d"/>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2EEB-FEF5-8FCA-09BF-ECB80C1D49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D8371A-BC61-6623-2FA5-B96640EC57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CC9E6-D432-54E7-8887-5C0C3C8B8E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9BE89DD-9A1B-BE8B-B3C5-A0EB0A9825B4}"/>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6" name="Footer Placeholder 5">
            <a:extLst>
              <a:ext uri="{FF2B5EF4-FFF2-40B4-BE49-F238E27FC236}">
                <a16:creationId xmlns:a16="http://schemas.microsoft.com/office/drawing/2014/main" id="{EE2A6831-FCBA-4FC2-28CF-11E7F30AD3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A498D1-A9D3-3B65-B55D-8A651E5EFBCB}"/>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995524138"/>
      </p:ext>
    </p:extLst>
  </p:cSld>
  <p:clrMapOvr>
    <a:masterClrMapping/>
  </p:clrMapOvr>
  <p:transition spd="slow">
    <p:wipe dir="d"/>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2451-EA1E-3B67-919D-A59D5244DA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509BC8-E1E0-20D6-5211-46FD3AC4BA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3597721-16EF-F958-B40C-AE6156BA84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4A3542-49E7-A45E-A738-A44B539331BD}"/>
              </a:ext>
            </a:extLst>
          </p:cNvPr>
          <p:cNvSpPr>
            <a:spLocks noGrp="1"/>
          </p:cNvSpPr>
          <p:nvPr>
            <p:ph type="dt" sz="half" idx="10"/>
          </p:nvPr>
        </p:nvSpPr>
        <p:spPr/>
        <p:txBody>
          <a:bodyPr/>
          <a:lstStyle/>
          <a:p>
            <a:fld id="{757B281C-5159-4971-8228-52B9A72E9ED2}" type="datetimeFigureOut">
              <a:rPr lang="en-US" smtClean="0"/>
              <a:pPr/>
              <a:t>1/2/2025</a:t>
            </a:fld>
            <a:endParaRPr lang="en-US" dirty="0"/>
          </a:p>
        </p:txBody>
      </p:sp>
      <p:sp>
        <p:nvSpPr>
          <p:cNvPr id="6" name="Footer Placeholder 5">
            <a:extLst>
              <a:ext uri="{FF2B5EF4-FFF2-40B4-BE49-F238E27FC236}">
                <a16:creationId xmlns:a16="http://schemas.microsoft.com/office/drawing/2014/main" id="{8425801E-FD97-36DE-3CE6-428C1D7281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CABD7B-C501-1AEA-CC8F-4157B1EAF614}"/>
              </a:ext>
            </a:extLst>
          </p:cNvPr>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046078741"/>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20128-5968-03AC-204E-C165DFA2C5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8F738-3F93-F611-A908-B30C446773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724F3-661E-5345-DC9A-B738E93AE8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57B281C-5159-4971-8228-52B9A72E9ED2}" type="datetimeFigureOut">
              <a:rPr lang="en-US" smtClean="0"/>
              <a:pPr/>
              <a:t>1/2/2025</a:t>
            </a:fld>
            <a:endParaRPr lang="en-US" dirty="0"/>
          </a:p>
        </p:txBody>
      </p:sp>
      <p:sp>
        <p:nvSpPr>
          <p:cNvPr id="5" name="Footer Placeholder 4">
            <a:extLst>
              <a:ext uri="{FF2B5EF4-FFF2-40B4-BE49-F238E27FC236}">
                <a16:creationId xmlns:a16="http://schemas.microsoft.com/office/drawing/2014/main" id="{C650F8DC-F903-11BC-818B-C3ECB9F157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B6A36D5-B6E5-6D0E-37B2-8C12222ED1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7512908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51" r:id="rId13"/>
    <p:sldLayoutId id="2147483650" r:id="rId14"/>
    <p:sldLayoutId id="2147483663" r:id="rId15"/>
  </p:sldLayoutIdLst>
  <p:transition spd="slow">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mailto:events@nmseniorolympics.org"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msenirolympic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volunteer@nmseniorolympics.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6EAB7-4DC1-C56F-74D6-A871FB0A364B}"/>
              </a:ext>
            </a:extLst>
          </p:cNvPr>
          <p:cNvPicPr>
            <a:picLocks noChangeAspect="1"/>
          </p:cNvPicPr>
          <p:nvPr/>
        </p:nvPicPr>
        <p:blipFill>
          <a:blip r:embed="rId6">
            <a:alphaModFix amt="70000"/>
          </a:blip>
          <a:stretch>
            <a:fillRect/>
          </a:stretch>
        </p:blipFill>
        <p:spPr>
          <a:xfrm>
            <a:off x="0" y="0"/>
            <a:ext cx="9144000" cy="6860697"/>
          </a:xfrm>
          <a:prstGeom prst="rect">
            <a:avLst/>
          </a:prstGeom>
        </p:spPr>
      </p:pic>
      <p:sp useBgFill="1">
        <p:nvSpPr>
          <p:cNvPr id="31" name="Rectangle 30">
            <a:extLst>
              <a:ext uri="{FF2B5EF4-FFF2-40B4-BE49-F238E27FC236}">
                <a16:creationId xmlns:a16="http://schemas.microsoft.com/office/drawing/2014/main" id="{D4E68339-1B90-44F9-BCC4-4600A6E24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custDataLst>
              <p:tags r:id="rId2"/>
            </p:custDataLst>
          </p:nvPr>
        </p:nvSpPr>
        <p:spPr>
          <a:xfrm>
            <a:off x="1143642" y="457200"/>
            <a:ext cx="6856716" cy="2068222"/>
          </a:xfrm>
        </p:spPr>
        <p:txBody>
          <a:bodyPr vert="horz" lIns="91440" tIns="45720" rIns="91440" bIns="45720" rtlCol="0" anchor="b">
            <a:normAutofit fontScale="90000"/>
          </a:bodyPr>
          <a:lstStyle/>
          <a:p>
            <a:pPr algn="ctr" defTabSz="914400"/>
            <a:r>
              <a:rPr lang="en-US" sz="4200" kern="1200" dirty="0">
                <a:solidFill>
                  <a:schemeClr val="tx1"/>
                </a:solidFill>
                <a:latin typeface="+mj-lt"/>
                <a:ea typeface="+mj-ea"/>
                <a:cs typeface="+mj-cs"/>
              </a:rPr>
              <a:t>New Mexico Senior Olympics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“State Games –North”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2025 Volunteer</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 Orientation   </a:t>
            </a:r>
          </a:p>
        </p:txBody>
      </p:sp>
      <p:sp>
        <p:nvSpPr>
          <p:cNvPr id="3" name="Subtitle 2"/>
          <p:cNvSpPr>
            <a:spLocks noGrp="1"/>
          </p:cNvSpPr>
          <p:nvPr>
            <p:ph type="subTitle" idx="1"/>
            <p:custDataLst>
              <p:tags r:id="rId3"/>
            </p:custDataLst>
          </p:nvPr>
        </p:nvSpPr>
        <p:spPr>
          <a:xfrm>
            <a:off x="971196" y="5570327"/>
            <a:ext cx="6856716" cy="1085765"/>
          </a:xfrm>
        </p:spPr>
        <p:txBody>
          <a:bodyPr vert="horz" lIns="91440" tIns="45720" rIns="91440" bIns="45720" rtlCol="0">
            <a:normAutofit fontScale="92500"/>
          </a:bodyPr>
          <a:lstStyle/>
          <a:p>
            <a:pPr algn="ctr" defTabSz="914400">
              <a:spcBef>
                <a:spcPts val="1000"/>
              </a:spcBef>
            </a:pPr>
            <a:r>
              <a:rPr lang="en-US" sz="2800" kern="1200" dirty="0">
                <a:solidFill>
                  <a:schemeClr val="tx1"/>
                </a:solidFill>
                <a:latin typeface="+mn-lt"/>
                <a:ea typeface="+mn-ea"/>
                <a:cs typeface="+mn-cs"/>
              </a:rPr>
              <a:t>Cecelia  Acosta, Executive Director</a:t>
            </a:r>
          </a:p>
          <a:p>
            <a:pPr algn="ctr" defTabSz="914400">
              <a:spcBef>
                <a:spcPts val="1000"/>
              </a:spcBef>
            </a:pPr>
            <a:r>
              <a:rPr lang="en-US" sz="2800" dirty="0">
                <a:latin typeface="+mn-lt"/>
              </a:rPr>
              <a:t>Santa Fe </a:t>
            </a:r>
            <a:r>
              <a:rPr lang="en-US" sz="2800" kern="1200" dirty="0">
                <a:solidFill>
                  <a:schemeClr val="tx1"/>
                </a:solidFill>
                <a:latin typeface="+mn-lt"/>
                <a:ea typeface="+mn-ea"/>
                <a:cs typeface="+mn-cs"/>
              </a:rPr>
              <a:t>Convention Center  Volunteer HUB</a:t>
            </a:r>
          </a:p>
        </p:txBody>
      </p:sp>
      <p:pic>
        <p:nvPicPr>
          <p:cNvPr id="7" name="Picture 6" descr="A logo of a sports team&#10;&#10;Description automatically generated">
            <a:extLst>
              <a:ext uri="{FF2B5EF4-FFF2-40B4-BE49-F238E27FC236}">
                <a16:creationId xmlns:a16="http://schemas.microsoft.com/office/drawing/2014/main" id="{613B824F-6110-A77C-3941-F326C1637F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4046" y="3886200"/>
            <a:ext cx="2307732" cy="2324099"/>
          </a:xfrm>
          <a:prstGeom prst="rect">
            <a:avLst/>
          </a:prstGeom>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FCAA0-FD6F-6AFA-9FCB-EB52C40D2F04}"/>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552903" y="1257300"/>
            <a:ext cx="6981497" cy="952500"/>
          </a:xfrm>
        </p:spPr>
        <p:txBody>
          <a:bodyPr>
            <a:noAutofit/>
          </a:bodyPr>
          <a:lstStyle/>
          <a:p>
            <a:r>
              <a:rPr lang="en-US" sz="2800" dirty="0">
                <a:latin typeface="Aptos Black" panose="020B0004020202020204" pitchFamily="34" charset="0"/>
              </a:rPr>
              <a:t>Your Volunteer Responsibilities -cont.</a:t>
            </a:r>
          </a:p>
        </p:txBody>
      </p:sp>
      <p:sp>
        <p:nvSpPr>
          <p:cNvPr id="3" name="Content Placeholder 2"/>
          <p:cNvSpPr>
            <a:spLocks noGrp="1"/>
          </p:cNvSpPr>
          <p:nvPr>
            <p:ph idx="1"/>
          </p:nvPr>
        </p:nvSpPr>
        <p:spPr>
          <a:xfrm>
            <a:off x="1629103" y="2188354"/>
            <a:ext cx="6981497" cy="3558914"/>
          </a:xfrm>
        </p:spPr>
        <p:txBody>
          <a:bodyPr>
            <a:normAutofit fontScale="62500" lnSpcReduction="20000"/>
          </a:bodyPr>
          <a:lstStyle/>
          <a:p>
            <a:endParaRPr lang="en-US" dirty="0"/>
          </a:p>
          <a:p>
            <a:pPr>
              <a:spcBef>
                <a:spcPts val="0"/>
              </a:spcBef>
            </a:pPr>
            <a:r>
              <a:rPr lang="en-US" sz="3100" dirty="0">
                <a:latin typeface="Aptos (Body)"/>
              </a:rPr>
              <a:t>Show up at your scheduled events/time slots</a:t>
            </a:r>
          </a:p>
          <a:p>
            <a:pPr marL="0" indent="0">
              <a:spcBef>
                <a:spcPts val="0"/>
              </a:spcBef>
              <a:buNone/>
            </a:pPr>
            <a:endParaRPr lang="en-US" sz="3100" dirty="0">
              <a:latin typeface="Aptos (Body)"/>
            </a:endParaRPr>
          </a:p>
          <a:p>
            <a:pPr>
              <a:spcBef>
                <a:spcPts val="0"/>
              </a:spcBef>
            </a:pPr>
            <a:r>
              <a:rPr lang="en-US" sz="3100" dirty="0">
                <a:latin typeface="Aptos (Body)"/>
              </a:rPr>
              <a:t>At the end of your last shift, return your “timesheet” that has been signed off by the Sports Coordinator to the Volunteer Hub at Game Headquarters (if applicable) </a:t>
            </a:r>
          </a:p>
          <a:p>
            <a:pPr marL="0" indent="0">
              <a:spcBef>
                <a:spcPts val="0"/>
              </a:spcBef>
              <a:buNone/>
            </a:pPr>
            <a:endParaRPr lang="en-US" sz="3100" dirty="0">
              <a:latin typeface="Aptos (Body)"/>
            </a:endParaRPr>
          </a:p>
          <a:p>
            <a:pPr>
              <a:spcBef>
                <a:spcPts val="0"/>
              </a:spcBef>
            </a:pPr>
            <a:r>
              <a:rPr lang="en-US" sz="3100" dirty="0">
                <a:latin typeface="Aptos (Body)"/>
              </a:rPr>
              <a:t>All volunteers will be entered into the Drawing for a $100 Gift Certificate</a:t>
            </a:r>
          </a:p>
          <a:p>
            <a:pPr marL="0" indent="0">
              <a:spcBef>
                <a:spcPts val="0"/>
              </a:spcBef>
              <a:buNone/>
            </a:pPr>
            <a:endParaRPr lang="en-US" sz="3100" dirty="0">
              <a:latin typeface="Aptos (Body)"/>
            </a:endParaRPr>
          </a:p>
          <a:p>
            <a:pPr>
              <a:spcBef>
                <a:spcPts val="0"/>
              </a:spcBef>
            </a:pPr>
            <a:r>
              <a:rPr lang="en-US" sz="3100" dirty="0">
                <a:latin typeface="Aptos (Body)"/>
              </a:rPr>
              <a:t>Complete the Volunteer Evaluation to help us prepare for next year. Received by email after the games</a:t>
            </a:r>
          </a:p>
          <a:p>
            <a:pPr marL="0" indent="0">
              <a:spcBef>
                <a:spcPts val="0"/>
              </a:spcBef>
              <a:buNone/>
            </a:pPr>
            <a:endParaRPr lang="en-US" sz="3100" dirty="0">
              <a:latin typeface="Aptos (Body)"/>
            </a:endParaRPr>
          </a:p>
          <a:p>
            <a:pPr>
              <a:spcBef>
                <a:spcPts val="0"/>
              </a:spcBef>
            </a:pPr>
            <a:r>
              <a:rPr lang="en-US" sz="3100" dirty="0">
                <a:latin typeface="Aptos (Body)"/>
              </a:rPr>
              <a:t>We will plan to reach out in 2026 -          </a:t>
            </a:r>
          </a:p>
          <a:p>
            <a:pPr marL="0" indent="0">
              <a:spcBef>
                <a:spcPts val="0"/>
              </a:spcBef>
              <a:buNone/>
            </a:pPr>
            <a:r>
              <a:rPr lang="en-US" sz="3100" dirty="0">
                <a:latin typeface="Aptos (Body)"/>
              </a:rPr>
              <a:t>   We would love to have you back!  </a:t>
            </a:r>
          </a:p>
          <a:p>
            <a:pPr marL="0" indent="0">
              <a:buNone/>
            </a:pPr>
            <a:endParaRPr lang="en-US" dirty="0"/>
          </a:p>
          <a:p>
            <a:pPr marL="457200" lvl="1" indent="0">
              <a:buNone/>
            </a:pPr>
            <a:endParaRPr lang="en-US" dirty="0"/>
          </a:p>
        </p:txBody>
      </p:sp>
      <p:pic>
        <p:nvPicPr>
          <p:cNvPr id="6" name="Picture 5" descr="A logo of a sports team&#10;&#10;Description automatically generated">
            <a:extLst>
              <a:ext uri="{FF2B5EF4-FFF2-40B4-BE49-F238E27FC236}">
                <a16:creationId xmlns:a16="http://schemas.microsoft.com/office/drawing/2014/main" id="{32BB9978-7D6A-54B2-A0C9-6964BE718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4648200"/>
            <a:ext cx="1518640" cy="1529411"/>
          </a:xfrm>
          <a:prstGeom prst="rect">
            <a:avLst/>
          </a:prstGeom>
        </p:spPr>
      </p:pic>
    </p:spTree>
    <p:extLst>
      <p:ext uri="{BB962C8B-B14F-4D97-AF65-F5344CB8AC3E}">
        <p14:creationId xmlns:p14="http://schemas.microsoft.com/office/powerpoint/2010/main" val="101834005"/>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AADD1A-D1D1-B9E5-DCAC-044ADD6D894A}"/>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2133600" y="938099"/>
            <a:ext cx="6098680" cy="951490"/>
          </a:xfrm>
        </p:spPr>
        <p:txBody>
          <a:bodyPr>
            <a:normAutofit/>
          </a:bodyPr>
          <a:lstStyle/>
          <a:p>
            <a:pPr algn="ctr"/>
            <a:r>
              <a:rPr lang="en-US" sz="3600" dirty="0">
                <a:latin typeface="Aptos Black" panose="020B0004020202020204" pitchFamily="34" charset="0"/>
              </a:rPr>
              <a:t>Senior Olympics FORMAT   </a:t>
            </a:r>
          </a:p>
        </p:txBody>
      </p:sp>
      <p:sp>
        <p:nvSpPr>
          <p:cNvPr id="3" name="Content Placeholder 2"/>
          <p:cNvSpPr>
            <a:spLocks noGrp="1"/>
          </p:cNvSpPr>
          <p:nvPr>
            <p:ph idx="1"/>
          </p:nvPr>
        </p:nvSpPr>
        <p:spPr>
          <a:xfrm>
            <a:off x="1715840" y="1889589"/>
            <a:ext cx="6934200" cy="4038600"/>
          </a:xfrm>
        </p:spPr>
        <p:txBody>
          <a:bodyPr>
            <a:normAutofit/>
          </a:bodyPr>
          <a:lstStyle/>
          <a:p>
            <a:pPr marL="285750" lvl="1">
              <a:buFont typeface="Arial" panose="020B0604020202020204" pitchFamily="34" charset="0"/>
              <a:buChar char="•"/>
            </a:pPr>
            <a:r>
              <a:rPr lang="en-US" sz="2800" dirty="0"/>
              <a:t>Age of competition &amp; Rules Overview</a:t>
            </a:r>
          </a:p>
          <a:p>
            <a:pPr marL="285750" lvl="1">
              <a:buFont typeface="Arial" panose="020B0604020202020204" pitchFamily="34" charset="0"/>
              <a:buChar char="•"/>
            </a:pPr>
            <a:r>
              <a:rPr lang="en-US" sz="2800" dirty="0"/>
              <a:t>Senior sensitivity</a:t>
            </a:r>
          </a:p>
          <a:p>
            <a:pPr marL="285750" lvl="1">
              <a:buFont typeface="Arial" panose="020B0604020202020204" pitchFamily="34" charset="0"/>
              <a:buChar char="•"/>
            </a:pPr>
            <a:r>
              <a:rPr lang="en-US" sz="2800" dirty="0"/>
              <a:t>What to expect at their venue</a:t>
            </a:r>
          </a:p>
          <a:p>
            <a:pPr marL="285750" lvl="1">
              <a:buFont typeface="Arial" panose="020B0604020202020204" pitchFamily="34" charset="0"/>
              <a:buChar char="•"/>
            </a:pPr>
            <a:r>
              <a:rPr lang="en-US" sz="2800" dirty="0"/>
              <a:t>Important safety precautions</a:t>
            </a:r>
          </a:p>
          <a:p>
            <a:pPr marL="285750" lvl="1">
              <a:buFont typeface="Arial" panose="020B0604020202020204" pitchFamily="34" charset="0"/>
              <a:buChar char="•"/>
            </a:pPr>
            <a:r>
              <a:rPr lang="en-US" sz="2800" dirty="0"/>
              <a:t>How to handle athlete conflicts</a:t>
            </a:r>
          </a:p>
          <a:p>
            <a:pPr marL="285750" lvl="1">
              <a:buFont typeface="Arial" panose="020B0604020202020204" pitchFamily="34" charset="0"/>
              <a:buChar char="•"/>
            </a:pPr>
            <a:r>
              <a:rPr lang="en-US" sz="2800" dirty="0"/>
              <a:t>Volunteer code of conduct</a:t>
            </a:r>
          </a:p>
          <a:p>
            <a:pPr marL="285750" lvl="1">
              <a:buFont typeface="Arial" panose="020B0604020202020204" pitchFamily="34" charset="0"/>
              <a:buChar char="•"/>
            </a:pPr>
            <a:r>
              <a:rPr lang="en-US" sz="2800" dirty="0"/>
              <a:t>Awards</a:t>
            </a:r>
          </a:p>
          <a:p>
            <a:pPr marL="285750" lvl="1">
              <a:buFont typeface="Arial" panose="020B0604020202020204" pitchFamily="34" charset="0"/>
              <a:buChar char="•"/>
            </a:pPr>
            <a:r>
              <a:rPr lang="en-US" sz="2800" dirty="0"/>
              <a:t>Game results</a:t>
            </a:r>
          </a:p>
          <a:p>
            <a:pPr marL="285750" lvl="1">
              <a:buFont typeface="Arial" panose="020B0604020202020204" pitchFamily="34" charset="0"/>
              <a:buChar char="•"/>
            </a:pPr>
            <a:r>
              <a:rPr lang="en-US" sz="2800" dirty="0"/>
              <a:t>Inclement weather</a:t>
            </a:r>
          </a:p>
          <a:p>
            <a:pPr lvl="1"/>
            <a:endParaRPr lang="en-US" dirty="0"/>
          </a:p>
        </p:txBody>
      </p:sp>
      <p:pic>
        <p:nvPicPr>
          <p:cNvPr id="6" name="Picture 5" descr="A logo of a sports team&#10;&#10;Description automatically generated">
            <a:extLst>
              <a:ext uri="{FF2B5EF4-FFF2-40B4-BE49-F238E27FC236}">
                <a16:creationId xmlns:a16="http://schemas.microsoft.com/office/drawing/2014/main" id="{9D2881C0-342B-CA89-FDF2-DED8BA31C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4648200"/>
            <a:ext cx="1518640" cy="1529411"/>
          </a:xfrm>
          <a:prstGeom prst="rect">
            <a:avLst/>
          </a:prstGeom>
        </p:spPr>
      </p:pic>
    </p:spTree>
    <p:extLst>
      <p:ext uri="{BB962C8B-B14F-4D97-AF65-F5344CB8AC3E}">
        <p14:creationId xmlns:p14="http://schemas.microsoft.com/office/powerpoint/2010/main" val="1348417430"/>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3B2E0-0715-DE99-70CB-9AC918B34291}"/>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2057400" y="974726"/>
            <a:ext cx="6705600" cy="777874"/>
          </a:xfrm>
        </p:spPr>
        <p:txBody>
          <a:bodyPr>
            <a:noAutofit/>
          </a:bodyPr>
          <a:lstStyle/>
          <a:p>
            <a:r>
              <a:rPr lang="en-US" sz="2800" dirty="0">
                <a:latin typeface="Aptos Black" panose="020B0004020202020204" pitchFamily="34" charset="0"/>
              </a:rPr>
              <a:t>Age of Competitors &amp; Rules Overview </a:t>
            </a:r>
          </a:p>
        </p:txBody>
      </p:sp>
      <p:sp>
        <p:nvSpPr>
          <p:cNvPr id="3" name="Content Placeholder 2"/>
          <p:cNvSpPr>
            <a:spLocks noGrp="1"/>
          </p:cNvSpPr>
          <p:nvPr>
            <p:ph idx="1"/>
          </p:nvPr>
        </p:nvSpPr>
        <p:spPr>
          <a:xfrm>
            <a:off x="1752600" y="1841347"/>
            <a:ext cx="6347714" cy="4288763"/>
          </a:xfrm>
        </p:spPr>
        <p:txBody>
          <a:bodyPr>
            <a:noAutofit/>
          </a:bodyPr>
          <a:lstStyle/>
          <a:p>
            <a:r>
              <a:rPr lang="en-US" sz="2400" dirty="0"/>
              <a:t>50-54, 55-59, 60-64, 65-69, 70-74, 75-79, 80-84, 85-89, 90-94, 95-99, and 100+</a:t>
            </a:r>
          </a:p>
          <a:p>
            <a:r>
              <a:rPr lang="en-US" sz="2400" dirty="0"/>
              <a:t>Registration Athlete Information posted online </a:t>
            </a:r>
          </a:p>
          <a:p>
            <a:r>
              <a:rPr lang="en-US" sz="2400" dirty="0"/>
              <a:t>Times of competition </a:t>
            </a:r>
          </a:p>
          <a:p>
            <a:r>
              <a:rPr lang="en-US" sz="2400" dirty="0"/>
              <a:t>Sport Playing Rules </a:t>
            </a:r>
          </a:p>
          <a:p>
            <a:r>
              <a:rPr lang="en-US" sz="2400" dirty="0"/>
              <a:t>Qualifying for Nationals every other year </a:t>
            </a:r>
          </a:p>
          <a:p>
            <a:r>
              <a:rPr lang="en-US" sz="2400" dirty="0"/>
              <a:t>Oldest Athlete </a:t>
            </a:r>
          </a:p>
          <a:p>
            <a:r>
              <a:rPr lang="en-US" sz="2400" dirty="0"/>
              <a:t>Partner events – youngest age of the partner will determine what age group they will compete in.  </a:t>
            </a:r>
          </a:p>
        </p:txBody>
      </p:sp>
      <p:pic>
        <p:nvPicPr>
          <p:cNvPr id="6" name="Picture 5" descr="A logo of a sports team&#10;&#10;Description automatically generated">
            <a:extLst>
              <a:ext uri="{FF2B5EF4-FFF2-40B4-BE49-F238E27FC236}">
                <a16:creationId xmlns:a16="http://schemas.microsoft.com/office/drawing/2014/main" id="{C1A588A5-6F7D-63CD-1326-1C00C8A37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5118568"/>
            <a:ext cx="1518640" cy="1529411"/>
          </a:xfrm>
          <a:prstGeom prst="rect">
            <a:avLst/>
          </a:prstGeom>
        </p:spPr>
      </p:pic>
    </p:spTree>
    <p:extLst>
      <p:ext uri="{BB962C8B-B14F-4D97-AF65-F5344CB8AC3E}">
        <p14:creationId xmlns:p14="http://schemas.microsoft.com/office/powerpoint/2010/main" val="3946932305"/>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3651D-490D-D5B5-47CF-33C9CCAE060B}"/>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791572" y="1542040"/>
            <a:ext cx="3600014" cy="615011"/>
          </a:xfrm>
        </p:spPr>
        <p:txBody>
          <a:bodyPr>
            <a:normAutofit fontScale="90000"/>
          </a:bodyPr>
          <a:lstStyle/>
          <a:p>
            <a:r>
              <a:rPr lang="en-US" sz="3200" dirty="0">
                <a:latin typeface="Aptos Black" panose="020B0004020202020204" pitchFamily="34" charset="0"/>
              </a:rPr>
              <a:t>Senior Sensitivity -</a:t>
            </a:r>
            <a:endParaRPr lang="en-US" sz="2800" dirty="0">
              <a:latin typeface="Aptos Black" panose="020B0004020202020204" pitchFamily="34" charset="0"/>
            </a:endParaRPr>
          </a:p>
        </p:txBody>
      </p:sp>
      <p:sp>
        <p:nvSpPr>
          <p:cNvPr id="3" name="Content Placeholder 2"/>
          <p:cNvSpPr>
            <a:spLocks noGrp="1"/>
          </p:cNvSpPr>
          <p:nvPr>
            <p:ph idx="1"/>
          </p:nvPr>
        </p:nvSpPr>
        <p:spPr>
          <a:xfrm>
            <a:off x="2209800" y="2517306"/>
            <a:ext cx="5638800" cy="2969094"/>
          </a:xfrm>
        </p:spPr>
        <p:txBody>
          <a:bodyPr>
            <a:normAutofit fontScale="92500" lnSpcReduction="10000"/>
          </a:bodyPr>
          <a:lstStyle/>
          <a:p>
            <a:r>
              <a:rPr lang="en-US" sz="2800" dirty="0"/>
              <a:t>Mobility may be slower</a:t>
            </a:r>
          </a:p>
          <a:p>
            <a:r>
              <a:rPr lang="en-US" sz="2800" dirty="0"/>
              <a:t>Hearing may be diminished</a:t>
            </a:r>
          </a:p>
          <a:p>
            <a:r>
              <a:rPr lang="en-US" sz="2800" dirty="0"/>
              <a:t>Language barriers may be present</a:t>
            </a:r>
          </a:p>
          <a:p>
            <a:r>
              <a:rPr lang="en-US" sz="2800" dirty="0"/>
              <a:t>Encouragement and hugs may be necessary</a:t>
            </a:r>
          </a:p>
          <a:p>
            <a:r>
              <a:rPr lang="en-US" sz="2800" dirty="0"/>
              <a:t>Be courteous and respectful, never demanding</a:t>
            </a:r>
          </a:p>
        </p:txBody>
      </p:sp>
      <p:pic>
        <p:nvPicPr>
          <p:cNvPr id="7" name="Picture 6" descr="A logo of a sports team&#10;&#10;Description automatically generated">
            <a:extLst>
              <a:ext uri="{FF2B5EF4-FFF2-40B4-BE49-F238E27FC236}">
                <a16:creationId xmlns:a16="http://schemas.microsoft.com/office/drawing/2014/main" id="{2C415EFD-F7A4-983A-ADA2-CE88AB121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876800"/>
            <a:ext cx="1518640" cy="1529411"/>
          </a:xfrm>
          <a:prstGeom prst="rect">
            <a:avLst/>
          </a:prstGeom>
        </p:spPr>
      </p:pic>
      <p:sp>
        <p:nvSpPr>
          <p:cNvPr id="9" name="TextBox 8">
            <a:extLst>
              <a:ext uri="{FF2B5EF4-FFF2-40B4-BE49-F238E27FC236}">
                <a16:creationId xmlns:a16="http://schemas.microsoft.com/office/drawing/2014/main" id="{8307B81B-7C6C-34A7-C0D1-463F8460F688}"/>
              </a:ext>
            </a:extLst>
          </p:cNvPr>
          <p:cNvSpPr txBox="1"/>
          <p:nvPr/>
        </p:nvSpPr>
        <p:spPr>
          <a:xfrm>
            <a:off x="5391586" y="1495603"/>
            <a:ext cx="3600014" cy="707886"/>
          </a:xfrm>
          <a:prstGeom prst="rect">
            <a:avLst/>
          </a:prstGeom>
          <a:noFill/>
        </p:spPr>
        <p:txBody>
          <a:bodyPr wrap="square">
            <a:spAutoFit/>
          </a:bodyPr>
          <a:lstStyle/>
          <a:p>
            <a:r>
              <a:rPr lang="en-US" sz="2000" dirty="0">
                <a:latin typeface="+mj-lt"/>
              </a:rPr>
              <a:t>Reminder of the following </a:t>
            </a:r>
          </a:p>
          <a:p>
            <a:r>
              <a:rPr lang="en-US" sz="2000" dirty="0">
                <a:latin typeface="+mj-lt"/>
              </a:rPr>
              <a:t>when working with older athletes</a:t>
            </a:r>
          </a:p>
        </p:txBody>
      </p:sp>
    </p:spTree>
    <p:extLst>
      <p:ext uri="{BB962C8B-B14F-4D97-AF65-F5344CB8AC3E}">
        <p14:creationId xmlns:p14="http://schemas.microsoft.com/office/powerpoint/2010/main" val="757989470"/>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369AB6-DE6E-510B-2B2B-AA5E00902C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700787" y="680389"/>
            <a:ext cx="6391352" cy="1320800"/>
          </a:xfrm>
        </p:spPr>
        <p:txBody>
          <a:bodyPr/>
          <a:lstStyle/>
          <a:p>
            <a:pPr algn="ctr"/>
            <a:r>
              <a:rPr lang="en-US" dirty="0">
                <a:latin typeface="Aptos Black" panose="020B0004020202020204" pitchFamily="34" charset="0"/>
              </a:rPr>
              <a:t>What to expect at your venue</a:t>
            </a:r>
          </a:p>
        </p:txBody>
      </p:sp>
      <p:sp>
        <p:nvSpPr>
          <p:cNvPr id="3" name="Content Placeholder 2"/>
          <p:cNvSpPr>
            <a:spLocks noGrp="1"/>
          </p:cNvSpPr>
          <p:nvPr>
            <p:ph idx="1"/>
          </p:nvPr>
        </p:nvSpPr>
        <p:spPr>
          <a:xfrm>
            <a:off x="1671677" y="1671970"/>
            <a:ext cx="5872123" cy="4728829"/>
          </a:xfrm>
        </p:spPr>
        <p:txBody>
          <a:bodyPr>
            <a:noAutofit/>
          </a:bodyPr>
          <a:lstStyle/>
          <a:p>
            <a:r>
              <a:rPr lang="en-US" sz="2400" dirty="0"/>
              <a:t>When you arrive, the Sport Coordinator for your event will be there to check you in</a:t>
            </a:r>
          </a:p>
          <a:p>
            <a:r>
              <a:rPr lang="en-US" sz="2400" dirty="0"/>
              <a:t>The Sport Coordinator will then review important information and give you your tasks/assignments for your shift</a:t>
            </a:r>
          </a:p>
          <a:p>
            <a:r>
              <a:rPr lang="en-US" sz="2400" dirty="0"/>
              <a:t>If you are running late, contact your Sport Coordinator and alert him/her of that fact</a:t>
            </a:r>
          </a:p>
          <a:p>
            <a:r>
              <a:rPr lang="en-US" sz="2400" dirty="0"/>
              <a:t>Any potential changes to your shift needs to be approved by your Sport Coordinator</a:t>
            </a:r>
          </a:p>
          <a:p>
            <a:r>
              <a:rPr lang="en-US" sz="2400" dirty="0"/>
              <a:t>Breaks are taken as necessary; please notify your Sport Coordinator if you need to take a break.</a:t>
            </a:r>
          </a:p>
        </p:txBody>
      </p:sp>
      <p:pic>
        <p:nvPicPr>
          <p:cNvPr id="5" name="Picture 4" descr="A logo of a sports team&#10;&#10;Description automatically generated">
            <a:extLst>
              <a:ext uri="{FF2B5EF4-FFF2-40B4-BE49-F238E27FC236}">
                <a16:creationId xmlns:a16="http://schemas.microsoft.com/office/drawing/2014/main" id="{6F5F8B64-EBD7-39C8-21A0-750A4070C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4648200"/>
            <a:ext cx="1518640" cy="1529411"/>
          </a:xfrm>
          <a:prstGeom prst="rect">
            <a:avLst/>
          </a:prstGeom>
        </p:spPr>
      </p:pic>
    </p:spTree>
    <p:extLst>
      <p:ext uri="{BB962C8B-B14F-4D97-AF65-F5344CB8AC3E}">
        <p14:creationId xmlns:p14="http://schemas.microsoft.com/office/powerpoint/2010/main" val="906547165"/>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94BCD-3BE8-0DC1-B160-1567A8497437}"/>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600200" y="764705"/>
            <a:ext cx="7543800" cy="1320800"/>
          </a:xfrm>
        </p:spPr>
        <p:txBody>
          <a:bodyPr/>
          <a:lstStyle/>
          <a:p>
            <a:pPr algn="ctr"/>
            <a:r>
              <a:rPr lang="en-US" dirty="0">
                <a:latin typeface="Aptos Black" panose="020B0004020202020204" pitchFamily="34" charset="0"/>
              </a:rPr>
              <a:t>What to expect at your venue- cont’d</a:t>
            </a:r>
          </a:p>
        </p:txBody>
      </p:sp>
      <p:sp>
        <p:nvSpPr>
          <p:cNvPr id="3" name="Content Placeholder 2"/>
          <p:cNvSpPr>
            <a:spLocks noGrp="1"/>
          </p:cNvSpPr>
          <p:nvPr>
            <p:ph idx="1"/>
          </p:nvPr>
        </p:nvSpPr>
        <p:spPr>
          <a:xfrm>
            <a:off x="1564240" y="1752600"/>
            <a:ext cx="6477000" cy="4092106"/>
          </a:xfrm>
        </p:spPr>
        <p:txBody>
          <a:bodyPr>
            <a:normAutofit/>
          </a:bodyPr>
          <a:lstStyle/>
          <a:p>
            <a:pPr marL="0" indent="0">
              <a:buNone/>
            </a:pPr>
            <a:endParaRPr lang="en-US" dirty="0"/>
          </a:p>
          <a:p>
            <a:r>
              <a:rPr lang="en-US" dirty="0"/>
              <a:t>Plan to bring your own lunch. Water will be provided and available at all venues. Speak with your Sports Coordinator regarding any additional meals or snacks. </a:t>
            </a:r>
          </a:p>
          <a:p>
            <a:r>
              <a:rPr lang="en-US" dirty="0"/>
              <a:t>Dealing with the Media –  direct media to the Director. Onsite, direct media to the Sport Coordinator. </a:t>
            </a:r>
          </a:p>
          <a:p>
            <a:pPr lvl="1"/>
            <a:r>
              <a:rPr lang="en-US" sz="1800" dirty="0"/>
              <a:t>DO NOT: Make comments on behalf of the New Mexico Senior Olympics or National Senior Games.</a:t>
            </a:r>
          </a:p>
          <a:p>
            <a:pPr lvl="1"/>
            <a:r>
              <a:rPr lang="en-US" sz="1800" dirty="0"/>
              <a:t>DO NOT: Make Comments regarding the conduct, performance, injury, or any medical issues of an athlete.</a:t>
            </a:r>
          </a:p>
          <a:p>
            <a:pPr lvl="1"/>
            <a:r>
              <a:rPr lang="en-US" sz="1800" dirty="0"/>
              <a:t>DO: Speak about why you decided to volunteer and what you have enjoyed about the New Mexico Senior Olympics</a:t>
            </a:r>
            <a:r>
              <a:rPr lang="en-US" dirty="0"/>
              <a:t>.</a:t>
            </a:r>
          </a:p>
        </p:txBody>
      </p:sp>
      <p:pic>
        <p:nvPicPr>
          <p:cNvPr id="5" name="Picture 4" descr="A logo of a sports team&#10;&#10;Description automatically generated">
            <a:extLst>
              <a:ext uri="{FF2B5EF4-FFF2-40B4-BE49-F238E27FC236}">
                <a16:creationId xmlns:a16="http://schemas.microsoft.com/office/drawing/2014/main" id="{19C60CED-A3F8-5A04-F1E8-AA2F5AB5395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79760" y="5432895"/>
            <a:ext cx="1311498" cy="1320800"/>
          </a:xfrm>
          <a:prstGeom prst="rect">
            <a:avLst/>
          </a:prstGeom>
        </p:spPr>
      </p:pic>
    </p:spTree>
    <p:extLst>
      <p:ext uri="{BB962C8B-B14F-4D97-AF65-F5344CB8AC3E}">
        <p14:creationId xmlns:p14="http://schemas.microsoft.com/office/powerpoint/2010/main" val="1998392673"/>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A209CA-38E1-C917-8066-AF3F323D9F1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722689" y="1066800"/>
            <a:ext cx="6887911" cy="1320800"/>
          </a:xfrm>
        </p:spPr>
        <p:txBody>
          <a:bodyPr>
            <a:normAutofit/>
          </a:bodyPr>
          <a:lstStyle/>
          <a:p>
            <a:pPr algn="ctr"/>
            <a:r>
              <a:rPr lang="en-US" dirty="0">
                <a:latin typeface="Aptos Black" panose="020B0004020202020204" pitchFamily="34" charset="0"/>
              </a:rPr>
              <a:t>Important Safety </a:t>
            </a:r>
            <a:r>
              <a:rPr lang="en-US" sz="4000" dirty="0">
                <a:latin typeface="Aptos Black" panose="020B0004020202020204" pitchFamily="34" charset="0"/>
              </a:rPr>
              <a:t>Precautions</a:t>
            </a:r>
          </a:p>
        </p:txBody>
      </p:sp>
      <p:sp>
        <p:nvSpPr>
          <p:cNvPr id="3" name="Content Placeholder 2"/>
          <p:cNvSpPr>
            <a:spLocks noGrp="1"/>
          </p:cNvSpPr>
          <p:nvPr>
            <p:ph idx="1"/>
          </p:nvPr>
        </p:nvSpPr>
        <p:spPr>
          <a:xfrm>
            <a:off x="1843467" y="2387600"/>
            <a:ext cx="6400800" cy="3124199"/>
          </a:xfrm>
        </p:spPr>
        <p:txBody>
          <a:bodyPr>
            <a:normAutofit lnSpcReduction="10000"/>
          </a:bodyPr>
          <a:lstStyle/>
          <a:p>
            <a:r>
              <a:rPr lang="en-US" sz="2800" dirty="0"/>
              <a:t>Drink lots of water </a:t>
            </a:r>
          </a:p>
          <a:p>
            <a:r>
              <a:rPr lang="en-US" sz="2800" dirty="0"/>
              <a:t>Take rest breaks, when possible, </a:t>
            </a:r>
          </a:p>
          <a:p>
            <a:r>
              <a:rPr lang="en-US" sz="2800" dirty="0"/>
              <a:t>Work indoors, limit yourself from outdoors</a:t>
            </a:r>
          </a:p>
          <a:p>
            <a:r>
              <a:rPr lang="en-US" sz="2800" dirty="0"/>
              <a:t>Wear layered clothing</a:t>
            </a:r>
          </a:p>
          <a:p>
            <a:r>
              <a:rPr lang="en-US" sz="2800" dirty="0"/>
              <a:t>Bathroom breaks </a:t>
            </a:r>
          </a:p>
          <a:p>
            <a:r>
              <a:rPr lang="en-US" sz="2800" dirty="0"/>
              <a:t>Wear comfortable shoes </a:t>
            </a:r>
          </a:p>
        </p:txBody>
      </p:sp>
      <p:pic>
        <p:nvPicPr>
          <p:cNvPr id="5" name="Picture 4" descr="A logo of a sports team&#10;&#10;Description automatically generated">
            <a:extLst>
              <a:ext uri="{FF2B5EF4-FFF2-40B4-BE49-F238E27FC236}">
                <a16:creationId xmlns:a16="http://schemas.microsoft.com/office/drawing/2014/main" id="{E42DA3D9-877B-DEC4-FC80-EE24B04A7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533" y="4953000"/>
            <a:ext cx="1518640" cy="1529411"/>
          </a:xfrm>
          <a:prstGeom prst="rect">
            <a:avLst/>
          </a:prstGeom>
        </p:spPr>
      </p:pic>
    </p:spTree>
    <p:extLst>
      <p:ext uri="{BB962C8B-B14F-4D97-AF65-F5344CB8AC3E}">
        <p14:creationId xmlns:p14="http://schemas.microsoft.com/office/powerpoint/2010/main" val="3321400947"/>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82990E-CBE1-9DC7-B1F0-4ABFEA4B209B}"/>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905000" y="176904"/>
            <a:ext cx="7024246" cy="1325563"/>
          </a:xfrm>
        </p:spPr>
        <p:txBody>
          <a:bodyPr/>
          <a:lstStyle/>
          <a:p>
            <a:pPr algn="ctr"/>
            <a:r>
              <a:rPr lang="en-US" dirty="0">
                <a:latin typeface="Aptos Black" panose="020B0004020202020204" pitchFamily="34" charset="0"/>
              </a:rPr>
              <a:t>How to handle athlete conflicts</a:t>
            </a:r>
          </a:p>
        </p:txBody>
      </p:sp>
      <p:sp>
        <p:nvSpPr>
          <p:cNvPr id="3" name="Content Placeholder 2"/>
          <p:cNvSpPr>
            <a:spLocks noGrp="1"/>
          </p:cNvSpPr>
          <p:nvPr>
            <p:ph idx="1"/>
          </p:nvPr>
        </p:nvSpPr>
        <p:spPr>
          <a:xfrm>
            <a:off x="1905000" y="1371600"/>
            <a:ext cx="6483923" cy="4351338"/>
          </a:xfrm>
        </p:spPr>
        <p:txBody>
          <a:bodyPr>
            <a:normAutofit fontScale="92500" lnSpcReduction="10000"/>
          </a:bodyPr>
          <a:lstStyle/>
          <a:p>
            <a:r>
              <a:rPr lang="en-US" sz="2800" dirty="0"/>
              <a:t>A protest is when an athlete challenges some aspect of the competition and wants a ruling in his or her favor</a:t>
            </a:r>
          </a:p>
          <a:p>
            <a:r>
              <a:rPr lang="en-US" sz="2800" dirty="0"/>
              <a:t>As a volunteer, you may be approached by an athlete with a complaint/protest</a:t>
            </a:r>
          </a:p>
          <a:p>
            <a:r>
              <a:rPr lang="en-US" sz="2800" dirty="0"/>
              <a:t>If you are involved, the Sport Coordinator (SC) takes the lead; if necessary, be an active listener, don’t assume anything, and treat the athlete the same way you would like to be treated</a:t>
            </a:r>
          </a:p>
          <a:p>
            <a:r>
              <a:rPr lang="en-US" sz="2800" dirty="0"/>
              <a:t>The SC or the Athlete can submit a protest to Game Headquarters</a:t>
            </a:r>
          </a:p>
          <a:p>
            <a:endParaRPr lang="en-US" sz="2800" dirty="0"/>
          </a:p>
        </p:txBody>
      </p:sp>
      <p:pic>
        <p:nvPicPr>
          <p:cNvPr id="5" name="Picture 4" descr="A logo of a sports team&#10;&#10;Description automatically generated">
            <a:extLst>
              <a:ext uri="{FF2B5EF4-FFF2-40B4-BE49-F238E27FC236}">
                <a16:creationId xmlns:a16="http://schemas.microsoft.com/office/drawing/2014/main" id="{78A2FEE5-3F20-6F46-223E-6B458D00F03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57957" y="5105401"/>
            <a:ext cx="1527193" cy="1538024"/>
          </a:xfrm>
          <a:prstGeom prst="rect">
            <a:avLst/>
          </a:prstGeom>
        </p:spPr>
      </p:pic>
    </p:spTree>
    <p:extLst>
      <p:ext uri="{BB962C8B-B14F-4D97-AF65-F5344CB8AC3E}">
        <p14:creationId xmlns:p14="http://schemas.microsoft.com/office/powerpoint/2010/main" val="3185922956"/>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DD20A7-CA15-899A-3A88-44BB9A3BED28}"/>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2209800" y="335756"/>
            <a:ext cx="6347714" cy="1325563"/>
          </a:xfrm>
        </p:spPr>
        <p:txBody>
          <a:bodyPr/>
          <a:lstStyle/>
          <a:p>
            <a:pPr algn="ctr"/>
            <a:r>
              <a:rPr lang="en-US" dirty="0">
                <a:latin typeface="Aptos Black" panose="020B0004020202020204" pitchFamily="34" charset="0"/>
              </a:rPr>
              <a:t>Volunteer Code of Conduct</a:t>
            </a:r>
          </a:p>
        </p:txBody>
      </p:sp>
      <p:sp>
        <p:nvSpPr>
          <p:cNvPr id="3" name="Content Placeholder 2"/>
          <p:cNvSpPr>
            <a:spLocks noGrp="1"/>
          </p:cNvSpPr>
          <p:nvPr>
            <p:ph idx="1"/>
          </p:nvPr>
        </p:nvSpPr>
        <p:spPr>
          <a:xfrm>
            <a:off x="2057400" y="1524000"/>
            <a:ext cx="6347714" cy="4343400"/>
          </a:xfrm>
        </p:spPr>
        <p:txBody>
          <a:bodyPr>
            <a:normAutofit/>
          </a:bodyPr>
          <a:lstStyle/>
          <a:p>
            <a:r>
              <a:rPr lang="en-US" sz="2200" dirty="0"/>
              <a:t>NM Senior Olympics</a:t>
            </a:r>
          </a:p>
          <a:p>
            <a:pPr lvl="1"/>
            <a:r>
              <a:rPr lang="en-US" sz="2200" dirty="0"/>
              <a:t>Promotes healthy lifestyles, fellowship, camaraderie, and good sportsmanship</a:t>
            </a:r>
          </a:p>
          <a:p>
            <a:r>
              <a:rPr lang="en-US" sz="2200" dirty="0"/>
              <a:t>As a Volunteer you are expected to</a:t>
            </a:r>
          </a:p>
          <a:p>
            <a:pPr lvl="1"/>
            <a:r>
              <a:rPr lang="en-US" sz="2200" dirty="0"/>
              <a:t>Fulfill the responsibility of your assignment</a:t>
            </a:r>
          </a:p>
          <a:p>
            <a:pPr lvl="1"/>
            <a:r>
              <a:rPr lang="en-US" sz="2200" dirty="0"/>
              <a:t>Display a professional and respectful attitude</a:t>
            </a:r>
          </a:p>
          <a:p>
            <a:pPr lvl="1"/>
            <a:r>
              <a:rPr lang="en-US" sz="2200" dirty="0"/>
              <a:t>Maintain a healthy and safe environment</a:t>
            </a:r>
          </a:p>
          <a:p>
            <a:pPr lvl="1"/>
            <a:r>
              <a:rPr lang="en-US" sz="2200" dirty="0"/>
              <a:t>Be loyal to their commitment and to the sport and to the other volunteers</a:t>
            </a:r>
          </a:p>
          <a:p>
            <a:pPr lvl="1"/>
            <a:r>
              <a:rPr lang="en-US" sz="2200" dirty="0"/>
              <a:t>Demonstrate good sportsmanship</a:t>
            </a:r>
          </a:p>
          <a:p>
            <a:pPr lvl="1"/>
            <a:r>
              <a:rPr lang="en-US" sz="2200" dirty="0"/>
              <a:t>Be continually vigilant and cognizant of the safety of the athlete</a:t>
            </a:r>
          </a:p>
          <a:p>
            <a:pPr lvl="1"/>
            <a:endParaRPr lang="en-US" dirty="0"/>
          </a:p>
          <a:p>
            <a:pPr lvl="1"/>
            <a:endParaRPr lang="en-US" dirty="0"/>
          </a:p>
        </p:txBody>
      </p:sp>
      <p:pic>
        <p:nvPicPr>
          <p:cNvPr id="5" name="Picture 4" descr="A logo of a sports team&#10;&#10;Description automatically generated">
            <a:extLst>
              <a:ext uri="{FF2B5EF4-FFF2-40B4-BE49-F238E27FC236}">
                <a16:creationId xmlns:a16="http://schemas.microsoft.com/office/drawing/2014/main" id="{5918AC41-9D2D-1268-95E8-7B7BAC665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5104291"/>
            <a:ext cx="1518640" cy="1529411"/>
          </a:xfrm>
          <a:prstGeom prst="rect">
            <a:avLst/>
          </a:prstGeom>
        </p:spPr>
      </p:pic>
    </p:spTree>
    <p:extLst>
      <p:ext uri="{BB962C8B-B14F-4D97-AF65-F5344CB8AC3E}">
        <p14:creationId xmlns:p14="http://schemas.microsoft.com/office/powerpoint/2010/main" val="663340581"/>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AA8A1-D002-08C2-C06F-E2477ED890AA}"/>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B5C662A-FEB2-4C53-BEFC-BC7EB74F855C}"/>
              </a:ext>
            </a:extLst>
          </p:cNvPr>
          <p:cNvSpPr>
            <a:spLocks noGrp="1"/>
          </p:cNvSpPr>
          <p:nvPr>
            <p:ph type="title"/>
          </p:nvPr>
        </p:nvSpPr>
        <p:spPr>
          <a:xfrm>
            <a:off x="2057400" y="1345214"/>
            <a:ext cx="3963684" cy="1325563"/>
          </a:xfrm>
        </p:spPr>
        <p:txBody>
          <a:bodyPr>
            <a:normAutofit/>
          </a:bodyPr>
          <a:lstStyle/>
          <a:p>
            <a:r>
              <a:rPr lang="en-US" sz="4800" dirty="0">
                <a:latin typeface="Aptos Black" panose="020B0004020202020204" pitchFamily="34" charset="0"/>
              </a:rPr>
              <a:t>Dress Code</a:t>
            </a:r>
          </a:p>
        </p:txBody>
      </p:sp>
      <p:sp>
        <p:nvSpPr>
          <p:cNvPr id="3" name="Content Placeholder 2">
            <a:extLst>
              <a:ext uri="{FF2B5EF4-FFF2-40B4-BE49-F238E27FC236}">
                <a16:creationId xmlns:a16="http://schemas.microsoft.com/office/drawing/2014/main" id="{3BF29B96-6790-4CBA-BAEB-66213F41EF5F}"/>
              </a:ext>
            </a:extLst>
          </p:cNvPr>
          <p:cNvSpPr>
            <a:spLocks noGrp="1"/>
          </p:cNvSpPr>
          <p:nvPr>
            <p:ph idx="1"/>
          </p:nvPr>
        </p:nvSpPr>
        <p:spPr>
          <a:xfrm>
            <a:off x="1415907" y="2711364"/>
            <a:ext cx="7585111" cy="2786711"/>
          </a:xfrm>
        </p:spPr>
        <p:txBody>
          <a:bodyPr>
            <a:normAutofit/>
          </a:bodyPr>
          <a:lstStyle/>
          <a:p>
            <a:r>
              <a:rPr lang="en-US" sz="2800" dirty="0"/>
              <a:t>State Games Volunteer Shirt</a:t>
            </a:r>
          </a:p>
          <a:p>
            <a:r>
              <a:rPr lang="en-US" sz="2800" dirty="0"/>
              <a:t>Appropriate clothing based on assigned venue</a:t>
            </a:r>
          </a:p>
          <a:p>
            <a:r>
              <a:rPr lang="en-US" sz="2800" dirty="0"/>
              <a:t>Comfortable Walking Shoes</a:t>
            </a:r>
          </a:p>
          <a:p>
            <a:r>
              <a:rPr lang="en-US" sz="2800" dirty="0"/>
              <a:t>Recommended No Open Toe Shoes</a:t>
            </a:r>
          </a:p>
          <a:p>
            <a:r>
              <a:rPr lang="en-US" sz="2800" dirty="0"/>
              <a:t>Leave valuables at home  </a:t>
            </a:r>
          </a:p>
        </p:txBody>
      </p:sp>
      <p:pic>
        <p:nvPicPr>
          <p:cNvPr id="6" name="Picture 5" descr="A logo of a sports team&#10;&#10;Description automatically generated">
            <a:extLst>
              <a:ext uri="{FF2B5EF4-FFF2-40B4-BE49-F238E27FC236}">
                <a16:creationId xmlns:a16="http://schemas.microsoft.com/office/drawing/2014/main" id="{813BDC2C-AACE-9D1D-248F-76396CA23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4876800"/>
            <a:ext cx="1518640" cy="1529411"/>
          </a:xfrm>
          <a:prstGeom prst="rect">
            <a:avLst/>
          </a:prstGeom>
        </p:spPr>
      </p:pic>
    </p:spTree>
    <p:extLst>
      <p:ext uri="{BB962C8B-B14F-4D97-AF65-F5344CB8AC3E}">
        <p14:creationId xmlns:p14="http://schemas.microsoft.com/office/powerpoint/2010/main" val="2177003210"/>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57065-3F63-1B3D-0251-81C5712422DA}"/>
              </a:ext>
            </a:extLst>
          </p:cNvPr>
          <p:cNvPicPr>
            <a:picLocks noChangeAspect="1"/>
          </p:cNvPicPr>
          <p:nvPr/>
        </p:nvPicPr>
        <p:blipFill>
          <a:blip r:embed="rId2"/>
          <a:stretch>
            <a:fillRect/>
          </a:stretch>
        </p:blipFill>
        <p:spPr>
          <a:xfrm>
            <a:off x="-1" y="0"/>
            <a:ext cx="9144001" cy="6858000"/>
          </a:xfrm>
          <a:prstGeom prst="rect">
            <a:avLst/>
          </a:prstGeom>
        </p:spPr>
      </p:pic>
      <p:sp>
        <p:nvSpPr>
          <p:cNvPr id="2" name="Title 1">
            <a:extLst>
              <a:ext uri="{FF2B5EF4-FFF2-40B4-BE49-F238E27FC236}">
                <a16:creationId xmlns:a16="http://schemas.microsoft.com/office/drawing/2014/main" id="{8040D337-B564-869A-59C9-9D4023CC1800}"/>
              </a:ext>
            </a:extLst>
          </p:cNvPr>
          <p:cNvSpPr>
            <a:spLocks noGrp="1"/>
          </p:cNvSpPr>
          <p:nvPr>
            <p:ph type="title"/>
          </p:nvPr>
        </p:nvSpPr>
        <p:spPr>
          <a:xfrm>
            <a:off x="1447800" y="647700"/>
            <a:ext cx="7543800" cy="5562600"/>
          </a:xfrm>
        </p:spPr>
        <p:txBody>
          <a:bodyPr>
            <a:normAutofit fontScale="90000"/>
          </a:bodyPr>
          <a:lstStyle/>
          <a:p>
            <a:br>
              <a:rPr lang="en-US" dirty="0"/>
            </a:br>
            <a:br>
              <a:rPr lang="en-US" dirty="0"/>
            </a:br>
            <a:r>
              <a:rPr lang="en-US" sz="3100" dirty="0"/>
              <a:t>PowerPoint Volunteer Orientation In lieu of attending in person- Please review for Game volunteer expectations and details. </a:t>
            </a:r>
            <a:br>
              <a:rPr lang="en-US" sz="3100" dirty="0"/>
            </a:br>
            <a:br>
              <a:rPr lang="en-US" sz="3100" dirty="0"/>
            </a:br>
            <a:r>
              <a:rPr lang="en-US" sz="3100" dirty="0"/>
              <a:t>Volunteer Hub is located at the Convention Center starting Friday, January 10</a:t>
            </a:r>
            <a:r>
              <a:rPr lang="en-US" sz="3100" baseline="30000" dirty="0"/>
              <a:t>th.   </a:t>
            </a:r>
            <a:br>
              <a:rPr lang="en-US" sz="3100" dirty="0"/>
            </a:br>
            <a:r>
              <a:rPr lang="en-US" sz="3100" dirty="0"/>
              <a:t>Parking Garage is available </a:t>
            </a:r>
            <a:br>
              <a:rPr lang="en-US" sz="3100" dirty="0"/>
            </a:br>
            <a:r>
              <a:rPr lang="en-US" sz="3100" dirty="0"/>
              <a:t> </a:t>
            </a:r>
            <a:br>
              <a:rPr lang="en-US" sz="3100" dirty="0"/>
            </a:br>
            <a:r>
              <a:rPr lang="en-US" sz="3100" dirty="0"/>
              <a:t>All Volunteers must be signed up with Cody Martinez at  </a:t>
            </a:r>
            <a:r>
              <a:rPr lang="en-US" sz="3100" dirty="0">
                <a:hlinkClick r:id="rId3"/>
              </a:rPr>
              <a:t>events@nmseniorolympics.org</a:t>
            </a:r>
            <a:r>
              <a:rPr lang="en-US" sz="3100" dirty="0"/>
              <a:t> or 575.956.5539 </a:t>
            </a:r>
            <a:br>
              <a:rPr lang="en-US" sz="3100" dirty="0"/>
            </a:br>
            <a:br>
              <a:rPr lang="en-US" sz="3100" dirty="0"/>
            </a:br>
            <a:r>
              <a:rPr lang="en-US" sz="3100" dirty="0"/>
              <a:t>Volunteer shirt will be distributed at your Event from the Sports coordinator. </a:t>
            </a:r>
            <a:br>
              <a:rPr lang="en-US" dirty="0"/>
            </a:br>
            <a:br>
              <a:rPr lang="en-US" dirty="0"/>
            </a:br>
            <a:endParaRPr lang="en-US" dirty="0"/>
          </a:p>
        </p:txBody>
      </p:sp>
    </p:spTree>
    <p:extLst>
      <p:ext uri="{BB962C8B-B14F-4D97-AF65-F5344CB8AC3E}">
        <p14:creationId xmlns:p14="http://schemas.microsoft.com/office/powerpoint/2010/main" val="1964252711"/>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3858F9-A63A-421E-1332-262522D87CEE}"/>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3124200" y="609600"/>
            <a:ext cx="3714750" cy="1325563"/>
          </a:xfrm>
        </p:spPr>
        <p:txBody>
          <a:bodyPr/>
          <a:lstStyle/>
          <a:p>
            <a:r>
              <a:rPr lang="en-US" sz="5400" dirty="0">
                <a:latin typeface="Aptos Black" panose="020B0004020202020204" pitchFamily="34" charset="0"/>
              </a:rPr>
              <a:t>Awards</a:t>
            </a:r>
            <a:endParaRPr lang="en-US" dirty="0">
              <a:latin typeface="Aptos Black" panose="020B0004020202020204" pitchFamily="34" charset="0"/>
            </a:endParaRPr>
          </a:p>
        </p:txBody>
      </p:sp>
      <p:sp>
        <p:nvSpPr>
          <p:cNvPr id="3" name="Content Placeholder 2"/>
          <p:cNvSpPr>
            <a:spLocks noGrp="1"/>
          </p:cNvSpPr>
          <p:nvPr>
            <p:ph idx="1"/>
          </p:nvPr>
        </p:nvSpPr>
        <p:spPr>
          <a:xfrm>
            <a:off x="1884566" y="1736448"/>
            <a:ext cx="6347714" cy="4441163"/>
          </a:xfrm>
        </p:spPr>
        <p:txBody>
          <a:bodyPr>
            <a:normAutofit lnSpcReduction="10000"/>
          </a:bodyPr>
          <a:lstStyle/>
          <a:p>
            <a:r>
              <a:rPr lang="en-US" dirty="0"/>
              <a:t>Medals are presented for first, second, and third place</a:t>
            </a:r>
          </a:p>
          <a:p>
            <a:r>
              <a:rPr lang="en-US" dirty="0"/>
              <a:t>Most awards are presented  at the conclusion of each age group by event.  </a:t>
            </a:r>
          </a:p>
          <a:p>
            <a:r>
              <a:rPr lang="en-US" dirty="0"/>
              <a:t>For medal presentations, hang the medal around the neck.  </a:t>
            </a:r>
          </a:p>
          <a:p>
            <a:r>
              <a:rPr lang="en-US" dirty="0"/>
              <a:t>Order of medal presentations – third place, second place and then first place.   </a:t>
            </a:r>
          </a:p>
          <a:p>
            <a:r>
              <a:rPr lang="en-US" dirty="0"/>
              <a:t>In some cases (e.g., air gun), awards are presented at the conclusion of the age competition and quietly so as not to disturb the continuing competition</a:t>
            </a:r>
          </a:p>
          <a:p>
            <a:r>
              <a:rPr lang="en-US" dirty="0"/>
              <a:t>If an athlete is not present to accept medal, they can come to Game HQ and pick up there at the conclusion of the event.  </a:t>
            </a:r>
          </a:p>
        </p:txBody>
      </p:sp>
      <p:pic>
        <p:nvPicPr>
          <p:cNvPr id="6" name="Picture 5" descr="A logo of a sports team&#10;&#10;Description automatically generated">
            <a:extLst>
              <a:ext uri="{FF2B5EF4-FFF2-40B4-BE49-F238E27FC236}">
                <a16:creationId xmlns:a16="http://schemas.microsoft.com/office/drawing/2014/main" id="{DCFE8835-6DD1-A26B-4723-AC5625CE0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5105400"/>
            <a:ext cx="1518640" cy="1529411"/>
          </a:xfrm>
          <a:prstGeom prst="rect">
            <a:avLst/>
          </a:prstGeom>
        </p:spPr>
      </p:pic>
    </p:spTree>
    <p:extLst>
      <p:ext uri="{BB962C8B-B14F-4D97-AF65-F5344CB8AC3E}">
        <p14:creationId xmlns:p14="http://schemas.microsoft.com/office/powerpoint/2010/main" val="2825850702"/>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96BB89-E1A6-1EC7-A23B-57989A114BAC}"/>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2333625" y="1295400"/>
            <a:ext cx="4476750" cy="1325563"/>
          </a:xfrm>
        </p:spPr>
        <p:txBody>
          <a:bodyPr>
            <a:normAutofit fontScale="90000"/>
          </a:bodyPr>
          <a:lstStyle/>
          <a:p>
            <a:pPr algn="ctr"/>
            <a:r>
              <a:rPr lang="en-US" sz="5400" dirty="0">
                <a:latin typeface="Aptos Black" panose="020B0004020202020204" pitchFamily="34" charset="0"/>
              </a:rPr>
              <a:t>Game Results</a:t>
            </a:r>
          </a:p>
        </p:txBody>
      </p:sp>
      <p:sp>
        <p:nvSpPr>
          <p:cNvPr id="3" name="Content Placeholder 2"/>
          <p:cNvSpPr>
            <a:spLocks noGrp="1"/>
          </p:cNvSpPr>
          <p:nvPr>
            <p:ph idx="1"/>
          </p:nvPr>
        </p:nvSpPr>
        <p:spPr>
          <a:xfrm>
            <a:off x="1884566" y="2062811"/>
            <a:ext cx="6347714" cy="3810000"/>
          </a:xfrm>
        </p:spPr>
        <p:txBody>
          <a:bodyPr/>
          <a:lstStyle/>
          <a:p>
            <a:endParaRPr lang="en-US" dirty="0"/>
          </a:p>
          <a:p>
            <a:r>
              <a:rPr lang="en-US" sz="2000" dirty="0"/>
              <a:t>The Sport Coordinator (SC) provides game results to Game Headquarters daily,  (Convention Center)</a:t>
            </a:r>
          </a:p>
          <a:p>
            <a:r>
              <a:rPr lang="en-US" sz="2000" dirty="0"/>
              <a:t>It is highly recommended to post results on site </a:t>
            </a:r>
          </a:p>
          <a:p>
            <a:r>
              <a:rPr lang="en-US" sz="2000" dirty="0"/>
              <a:t>Game results are considered preliminary until results are verified by Game HQ.  </a:t>
            </a:r>
          </a:p>
          <a:p>
            <a:r>
              <a:rPr lang="en-US" sz="2000" dirty="0"/>
              <a:t>Results will be posted at athlete check-in, located at Convention Center.   </a:t>
            </a:r>
          </a:p>
          <a:p>
            <a:r>
              <a:rPr lang="en-US" sz="2000" dirty="0"/>
              <a:t>Results are available at the NMSO website  </a:t>
            </a:r>
            <a:r>
              <a:rPr lang="en-US" sz="2000" dirty="0">
                <a:hlinkClick r:id="rId4"/>
              </a:rPr>
              <a:t>www.nmsenirolympics.org</a:t>
            </a:r>
            <a:r>
              <a:rPr lang="en-US" sz="2000" dirty="0"/>
              <a:t> and available for local media</a:t>
            </a:r>
          </a:p>
        </p:txBody>
      </p:sp>
      <p:pic>
        <p:nvPicPr>
          <p:cNvPr id="6" name="Picture 5" descr="A logo of a sports team&#10;&#10;Description automatically generated">
            <a:extLst>
              <a:ext uri="{FF2B5EF4-FFF2-40B4-BE49-F238E27FC236}">
                <a16:creationId xmlns:a16="http://schemas.microsoft.com/office/drawing/2014/main" id="{5B7A6E4A-1350-194D-4D11-072540AAF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8749" y="5007111"/>
            <a:ext cx="1518640" cy="1529411"/>
          </a:xfrm>
          <a:prstGeom prst="rect">
            <a:avLst/>
          </a:prstGeom>
        </p:spPr>
      </p:pic>
    </p:spTree>
    <p:extLst>
      <p:ext uri="{BB962C8B-B14F-4D97-AF65-F5344CB8AC3E}">
        <p14:creationId xmlns:p14="http://schemas.microsoft.com/office/powerpoint/2010/main" val="837541496"/>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53C43-E199-D430-D78E-8CDFC0583052}"/>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981200" y="1447800"/>
            <a:ext cx="5638800" cy="1325563"/>
          </a:xfrm>
        </p:spPr>
        <p:txBody>
          <a:bodyPr>
            <a:normAutofit/>
          </a:bodyPr>
          <a:lstStyle/>
          <a:p>
            <a:pPr algn="ctr"/>
            <a:r>
              <a:rPr lang="en-US" sz="4400" dirty="0">
                <a:latin typeface="Aptos Black" panose="020B0004020202020204" pitchFamily="34" charset="0"/>
              </a:rPr>
              <a:t>Inclement Weather</a:t>
            </a:r>
          </a:p>
        </p:txBody>
      </p:sp>
      <p:sp>
        <p:nvSpPr>
          <p:cNvPr id="3" name="Content Placeholder 2"/>
          <p:cNvSpPr>
            <a:spLocks noGrp="1"/>
          </p:cNvSpPr>
          <p:nvPr>
            <p:ph idx="1"/>
          </p:nvPr>
        </p:nvSpPr>
        <p:spPr>
          <a:xfrm>
            <a:off x="1828800" y="2773363"/>
            <a:ext cx="6553200" cy="2142186"/>
          </a:xfrm>
        </p:spPr>
        <p:txBody>
          <a:bodyPr>
            <a:normAutofit/>
          </a:bodyPr>
          <a:lstStyle/>
          <a:p>
            <a:r>
              <a:rPr lang="en-US" sz="2400" dirty="0"/>
              <a:t>Events will be conducted snow, rain or shine, unless it is unsafe to do so</a:t>
            </a:r>
          </a:p>
          <a:p>
            <a:r>
              <a:rPr lang="en-US" sz="2400" dirty="0"/>
              <a:t>If you are concerned that your event may be cancelled, please contact your Sport Coordinator.  </a:t>
            </a:r>
          </a:p>
        </p:txBody>
      </p:sp>
      <p:pic>
        <p:nvPicPr>
          <p:cNvPr id="6" name="Picture 5" descr="A logo of a sports team&#10;&#10;Description automatically generated">
            <a:extLst>
              <a:ext uri="{FF2B5EF4-FFF2-40B4-BE49-F238E27FC236}">
                <a16:creationId xmlns:a16="http://schemas.microsoft.com/office/drawing/2014/main" id="{DDFE666E-FBB0-A28F-D8DF-C98BCBF2A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782020"/>
            <a:ext cx="1518640" cy="1529411"/>
          </a:xfrm>
          <a:prstGeom prst="rect">
            <a:avLst/>
          </a:prstGeom>
        </p:spPr>
      </p:pic>
    </p:spTree>
    <p:extLst>
      <p:ext uri="{BB962C8B-B14F-4D97-AF65-F5344CB8AC3E}">
        <p14:creationId xmlns:p14="http://schemas.microsoft.com/office/powerpoint/2010/main" val="3828308402"/>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53CFFA-BEC8-3254-A1C7-696EAC6DAD2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527428" y="1182384"/>
            <a:ext cx="7364858" cy="838200"/>
          </a:xfrm>
        </p:spPr>
        <p:txBody>
          <a:bodyPr>
            <a:normAutofit/>
          </a:bodyPr>
          <a:lstStyle/>
          <a:p>
            <a:pPr algn="ctr"/>
            <a:r>
              <a:rPr lang="en-US" sz="4400" dirty="0">
                <a:latin typeface="Aptos Black" panose="020B0004020202020204" pitchFamily="34" charset="0"/>
              </a:rPr>
              <a:t> Volunteer Do’s and Don’ts  </a:t>
            </a:r>
          </a:p>
        </p:txBody>
      </p:sp>
      <p:sp>
        <p:nvSpPr>
          <p:cNvPr id="3" name="Content Placeholder 2"/>
          <p:cNvSpPr>
            <a:spLocks noGrp="1"/>
          </p:cNvSpPr>
          <p:nvPr>
            <p:ph idx="1"/>
          </p:nvPr>
        </p:nvSpPr>
        <p:spPr>
          <a:xfrm>
            <a:off x="1752600" y="2139011"/>
            <a:ext cx="6347714" cy="3657600"/>
          </a:xfrm>
        </p:spPr>
        <p:txBody>
          <a:bodyPr>
            <a:normAutofit/>
          </a:bodyPr>
          <a:lstStyle/>
          <a:p>
            <a:r>
              <a:rPr lang="en-US" sz="2400" dirty="0"/>
              <a:t>Know your scheduled venue and time slot</a:t>
            </a:r>
          </a:p>
          <a:p>
            <a:r>
              <a:rPr lang="en-US" sz="2400" dirty="0"/>
              <a:t>Arrive 15 minutes before your scheduled time to work (check with your Sport Coordinator (SC) for shift times)</a:t>
            </a:r>
          </a:p>
          <a:p>
            <a:r>
              <a:rPr lang="en-US" sz="2400" dirty="0"/>
              <a:t>Report to your Sport Coordinator upon arriving to your venue</a:t>
            </a:r>
          </a:p>
          <a:p>
            <a:r>
              <a:rPr lang="en-US" sz="2400" dirty="0"/>
              <a:t>Be sure you have the equipment needed to do your job (i.e., pencils, clipboards, score sheets, timers, etc.) </a:t>
            </a:r>
          </a:p>
        </p:txBody>
      </p:sp>
      <p:pic>
        <p:nvPicPr>
          <p:cNvPr id="5" name="Picture 4" descr="A logo of a sports team&#10;&#10;Description automatically generated">
            <a:extLst>
              <a:ext uri="{FF2B5EF4-FFF2-40B4-BE49-F238E27FC236}">
                <a16:creationId xmlns:a16="http://schemas.microsoft.com/office/drawing/2014/main" id="{7830F8F8-105A-1917-DAEA-35D16B2F0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994" y="4910910"/>
            <a:ext cx="1518640" cy="1529411"/>
          </a:xfrm>
          <a:prstGeom prst="rect">
            <a:avLst/>
          </a:prstGeom>
        </p:spPr>
      </p:pic>
    </p:spTree>
    <p:extLst>
      <p:ext uri="{BB962C8B-B14F-4D97-AF65-F5344CB8AC3E}">
        <p14:creationId xmlns:p14="http://schemas.microsoft.com/office/powerpoint/2010/main" val="144405628"/>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2A1444-4096-8F16-9FB6-875FEA875431}"/>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2241703" y="719955"/>
            <a:ext cx="5231257" cy="1447800"/>
          </a:xfrm>
        </p:spPr>
        <p:txBody>
          <a:bodyPr>
            <a:normAutofit/>
          </a:bodyPr>
          <a:lstStyle/>
          <a:p>
            <a:pPr algn="ctr"/>
            <a:r>
              <a:rPr lang="en-US" sz="4000" dirty="0">
                <a:latin typeface="Aptos Black" panose="020B0004020202020204" pitchFamily="34" charset="0"/>
              </a:rPr>
              <a:t>The Do’s…cont’d</a:t>
            </a:r>
          </a:p>
        </p:txBody>
      </p:sp>
      <p:sp>
        <p:nvSpPr>
          <p:cNvPr id="3" name="Content Placeholder 2"/>
          <p:cNvSpPr>
            <a:spLocks noGrp="1"/>
          </p:cNvSpPr>
          <p:nvPr>
            <p:ph idx="1"/>
          </p:nvPr>
        </p:nvSpPr>
        <p:spPr>
          <a:xfrm>
            <a:off x="1884566" y="1905000"/>
            <a:ext cx="6347714" cy="3767955"/>
          </a:xfrm>
        </p:spPr>
        <p:txBody>
          <a:bodyPr>
            <a:normAutofit/>
          </a:bodyPr>
          <a:lstStyle/>
          <a:p>
            <a:r>
              <a:rPr lang="en-US" sz="2400" dirty="0"/>
              <a:t>Be prepared and organized (i.e., check-in forms for participants in order, all awards by age and group, etc.)</a:t>
            </a:r>
          </a:p>
          <a:p>
            <a:r>
              <a:rPr lang="en-US" sz="2400" dirty="0"/>
              <a:t>Know how the sport is conducted, what other volunteers are doing, and how their role ties into yours</a:t>
            </a:r>
          </a:p>
          <a:p>
            <a:r>
              <a:rPr lang="en-US" sz="2400" dirty="0"/>
              <a:t>Keep your role running smoothly and stay within the allotted time</a:t>
            </a:r>
          </a:p>
          <a:p>
            <a:r>
              <a:rPr lang="en-US" sz="2400" dirty="0"/>
              <a:t>Always display professional behavior. </a:t>
            </a:r>
          </a:p>
          <a:p>
            <a:endParaRPr lang="en-US" dirty="0"/>
          </a:p>
        </p:txBody>
      </p:sp>
      <p:pic>
        <p:nvPicPr>
          <p:cNvPr id="5" name="Picture 4" descr="A logo of a sports team&#10;&#10;Description automatically generated">
            <a:extLst>
              <a:ext uri="{FF2B5EF4-FFF2-40B4-BE49-F238E27FC236}">
                <a16:creationId xmlns:a16="http://schemas.microsoft.com/office/drawing/2014/main" id="{1B1EED71-4F8E-0D16-A8F0-C3539554B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4648200"/>
            <a:ext cx="1518640" cy="1529411"/>
          </a:xfrm>
          <a:prstGeom prst="rect">
            <a:avLst/>
          </a:prstGeom>
        </p:spPr>
      </p:pic>
    </p:spTree>
    <p:extLst>
      <p:ext uri="{BB962C8B-B14F-4D97-AF65-F5344CB8AC3E}">
        <p14:creationId xmlns:p14="http://schemas.microsoft.com/office/powerpoint/2010/main" val="556896652"/>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077363-875A-9BC6-8680-2F604BFA4263}"/>
              </a:ext>
            </a:extLst>
          </p:cNvPr>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1884566" y="1782763"/>
            <a:ext cx="5964034" cy="3880773"/>
          </a:xfrm>
        </p:spPr>
        <p:txBody>
          <a:bodyPr>
            <a:normAutofit lnSpcReduction="10000"/>
          </a:bodyPr>
          <a:lstStyle/>
          <a:p>
            <a:r>
              <a:rPr lang="en-US" sz="2400" dirty="0"/>
              <a:t>Be familiar with the Code of Conduct, the Games Rule Book (if appropriate), and what do to if an athlete has a complaint or protest</a:t>
            </a:r>
          </a:p>
          <a:p>
            <a:r>
              <a:rPr lang="en-US" sz="2400" dirty="0"/>
              <a:t>Wear your volunteer T-shirt</a:t>
            </a:r>
          </a:p>
          <a:p>
            <a:r>
              <a:rPr lang="en-US" sz="2400" dirty="0"/>
              <a:t>If you have questions, ask your Sport Coordinator </a:t>
            </a:r>
          </a:p>
          <a:p>
            <a:r>
              <a:rPr lang="en-US" sz="2400" dirty="0"/>
              <a:t>Enjoy the participants – they are wonderful people!</a:t>
            </a:r>
          </a:p>
          <a:p>
            <a:r>
              <a:rPr lang="en-US" sz="2400" dirty="0"/>
              <a:t>Phone Game Headquarters 505.392.6305 or Director at 575.642.6048 if needed. </a:t>
            </a:r>
            <a:r>
              <a:rPr lang="en-US" dirty="0"/>
              <a:t> </a:t>
            </a:r>
          </a:p>
        </p:txBody>
      </p:sp>
      <p:pic>
        <p:nvPicPr>
          <p:cNvPr id="5" name="Picture 4" descr="A logo of a sports team&#10;&#10;Description automatically generated">
            <a:extLst>
              <a:ext uri="{FF2B5EF4-FFF2-40B4-BE49-F238E27FC236}">
                <a16:creationId xmlns:a16="http://schemas.microsoft.com/office/drawing/2014/main" id="{7186D8A4-B0F4-7EE9-DD08-56C31D9A3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998" y="5029200"/>
            <a:ext cx="1518640" cy="1529411"/>
          </a:xfrm>
          <a:prstGeom prst="rect">
            <a:avLst/>
          </a:prstGeom>
        </p:spPr>
      </p:pic>
      <p:sp>
        <p:nvSpPr>
          <p:cNvPr id="8" name="Title 1">
            <a:extLst>
              <a:ext uri="{FF2B5EF4-FFF2-40B4-BE49-F238E27FC236}">
                <a16:creationId xmlns:a16="http://schemas.microsoft.com/office/drawing/2014/main" id="{49AB8992-5D8F-EAFC-C9D7-4934FEE14CB2}"/>
              </a:ext>
            </a:extLst>
          </p:cNvPr>
          <p:cNvSpPr txBox="1">
            <a:spLocks/>
          </p:cNvSpPr>
          <p:nvPr/>
        </p:nvSpPr>
        <p:spPr>
          <a:xfrm>
            <a:off x="2743848" y="762000"/>
            <a:ext cx="462915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Aptos Black" panose="020B0004020202020204" pitchFamily="34" charset="0"/>
              </a:rPr>
              <a:t>The Do’s…cont’d</a:t>
            </a:r>
          </a:p>
        </p:txBody>
      </p:sp>
    </p:spTree>
    <p:extLst>
      <p:ext uri="{BB962C8B-B14F-4D97-AF65-F5344CB8AC3E}">
        <p14:creationId xmlns:p14="http://schemas.microsoft.com/office/powerpoint/2010/main" val="627397809"/>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35DB9B-D266-6F18-73C9-E68B18D73C2A}"/>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2585308" y="680389"/>
            <a:ext cx="5438806" cy="1325563"/>
          </a:xfrm>
        </p:spPr>
        <p:txBody>
          <a:bodyPr>
            <a:normAutofit/>
          </a:bodyPr>
          <a:lstStyle/>
          <a:p>
            <a:pPr algn="ctr"/>
            <a:r>
              <a:rPr lang="en-US" sz="4800" dirty="0">
                <a:effectLst>
                  <a:outerShdw blurRad="38100" dist="38100" dir="2700000" algn="tl">
                    <a:srgbClr val="000000">
                      <a:alpha val="43137"/>
                    </a:srgbClr>
                  </a:outerShdw>
                </a:effectLst>
                <a:latin typeface="Aptos Black" panose="020B0004020202020204" pitchFamily="34" charset="0"/>
              </a:rPr>
              <a:t>Handouts</a:t>
            </a:r>
            <a:r>
              <a:rPr lang="en-US" dirty="0">
                <a:effectLst>
                  <a:outerShdw blurRad="38100" dist="38100" dir="2700000" algn="tl">
                    <a:srgbClr val="000000">
                      <a:alpha val="43137"/>
                    </a:srgbClr>
                  </a:outerShdw>
                </a:effectLst>
                <a:latin typeface="Aptos Black" panose="020B0004020202020204" pitchFamily="34" charset="0"/>
              </a:rPr>
              <a:t> –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Available at Volunteer Hub </a:t>
            </a:r>
            <a:endParaRPr lang="en-US" dirty="0"/>
          </a:p>
        </p:txBody>
      </p:sp>
      <p:sp>
        <p:nvSpPr>
          <p:cNvPr id="3" name="Content Placeholder 2"/>
          <p:cNvSpPr>
            <a:spLocks noGrp="1"/>
          </p:cNvSpPr>
          <p:nvPr>
            <p:ph idx="1"/>
          </p:nvPr>
        </p:nvSpPr>
        <p:spPr>
          <a:xfrm>
            <a:off x="2209800" y="2133600"/>
            <a:ext cx="6347714" cy="4364963"/>
          </a:xfrm>
        </p:spPr>
        <p:txBody>
          <a:bodyPr>
            <a:noAutofit/>
          </a:bodyPr>
          <a:lstStyle/>
          <a:p>
            <a:r>
              <a:rPr lang="en-US" sz="2400" dirty="0"/>
              <a:t>Detail Game Event Schedule </a:t>
            </a:r>
          </a:p>
          <a:p>
            <a:r>
              <a:rPr lang="en-US" sz="2400" dirty="0"/>
              <a:t>City map</a:t>
            </a:r>
          </a:p>
          <a:p>
            <a:r>
              <a:rPr lang="en-US" sz="2400" dirty="0"/>
              <a:t>National Qualifying records    </a:t>
            </a:r>
          </a:p>
          <a:p>
            <a:r>
              <a:rPr lang="en-US" sz="2400" dirty="0"/>
              <a:t>Types of volunteers – descriptions </a:t>
            </a:r>
          </a:p>
          <a:p>
            <a:r>
              <a:rPr lang="en-US" sz="2400" dirty="0"/>
              <a:t>Emergency phone numbers </a:t>
            </a:r>
          </a:p>
          <a:p>
            <a:r>
              <a:rPr lang="en-US" sz="2400" dirty="0"/>
              <a:t>Volunteer Time Sheet (optional) </a:t>
            </a:r>
          </a:p>
          <a:p>
            <a:r>
              <a:rPr lang="en-US" sz="2400" dirty="0"/>
              <a:t>Name Badge </a:t>
            </a:r>
          </a:p>
          <a:p>
            <a:r>
              <a:rPr lang="en-US" sz="2400" dirty="0"/>
              <a:t>Parking </a:t>
            </a:r>
          </a:p>
        </p:txBody>
      </p:sp>
      <p:pic>
        <p:nvPicPr>
          <p:cNvPr id="5" name="Picture 4" descr="A logo of a sports team&#10;&#10;Description automatically generated">
            <a:extLst>
              <a:ext uri="{FF2B5EF4-FFF2-40B4-BE49-F238E27FC236}">
                <a16:creationId xmlns:a16="http://schemas.microsoft.com/office/drawing/2014/main" id="{5E826024-F9AF-533B-9BFF-C3B7A1CB1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4648200"/>
            <a:ext cx="1518640" cy="1529411"/>
          </a:xfrm>
          <a:prstGeom prst="rect">
            <a:avLst/>
          </a:prstGeom>
        </p:spPr>
      </p:pic>
    </p:spTree>
    <p:extLst>
      <p:ext uri="{BB962C8B-B14F-4D97-AF65-F5344CB8AC3E}">
        <p14:creationId xmlns:p14="http://schemas.microsoft.com/office/powerpoint/2010/main" val="146161063"/>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419DD3-AA01-E875-EAFA-DF3C494C3C03}"/>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3028908" y="1359043"/>
            <a:ext cx="3525633" cy="1320800"/>
          </a:xfrm>
        </p:spPr>
        <p:txBody>
          <a:bodyPr>
            <a:normAutofit/>
          </a:bodyPr>
          <a:lstStyle/>
          <a:p>
            <a:pPr algn="ctr"/>
            <a:r>
              <a:rPr lang="en-US" sz="5400" dirty="0">
                <a:latin typeface="Aptos Black" panose="020B0004020202020204" pitchFamily="34" charset="0"/>
              </a:rPr>
              <a:t>Waiver</a:t>
            </a:r>
          </a:p>
        </p:txBody>
      </p:sp>
      <p:sp>
        <p:nvSpPr>
          <p:cNvPr id="3" name="Content Placeholder 2"/>
          <p:cNvSpPr>
            <a:spLocks noGrp="1"/>
          </p:cNvSpPr>
          <p:nvPr>
            <p:ph idx="1"/>
          </p:nvPr>
        </p:nvSpPr>
        <p:spPr>
          <a:xfrm>
            <a:off x="1617867" y="2679843"/>
            <a:ext cx="6347714" cy="2336800"/>
          </a:xfrm>
        </p:spPr>
        <p:txBody>
          <a:bodyPr>
            <a:normAutofit/>
          </a:bodyPr>
          <a:lstStyle/>
          <a:p>
            <a:r>
              <a:rPr lang="en-US" sz="2800" dirty="0"/>
              <a:t>All Game Volunteers will be required to sign a Liability Waiver </a:t>
            </a:r>
          </a:p>
          <a:p>
            <a:pPr marL="0" indent="0">
              <a:buNone/>
            </a:pPr>
            <a:r>
              <a:rPr lang="en-US" sz="2800" dirty="0"/>
              <a:t> </a:t>
            </a:r>
          </a:p>
          <a:p>
            <a:r>
              <a:rPr lang="en-US" sz="2800" dirty="0"/>
              <a:t>Sign Waiver at the Volunteer HUB or with your Sport Coordinator.   </a:t>
            </a:r>
          </a:p>
          <a:p>
            <a:pPr marL="0" indent="0">
              <a:buNone/>
            </a:pPr>
            <a:endParaRPr lang="en-US" sz="2800" dirty="0"/>
          </a:p>
        </p:txBody>
      </p:sp>
      <p:pic>
        <p:nvPicPr>
          <p:cNvPr id="6" name="Picture 5" descr="A logo of a sports team&#10;&#10;Description automatically generated">
            <a:extLst>
              <a:ext uri="{FF2B5EF4-FFF2-40B4-BE49-F238E27FC236}">
                <a16:creationId xmlns:a16="http://schemas.microsoft.com/office/drawing/2014/main" id="{D18CA1EC-7779-5819-AFEB-6FF7C5ADF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808032"/>
            <a:ext cx="1518640" cy="1529411"/>
          </a:xfrm>
          <a:prstGeom prst="rect">
            <a:avLst/>
          </a:prstGeom>
        </p:spPr>
      </p:pic>
    </p:spTree>
    <p:extLst>
      <p:ext uri="{BB962C8B-B14F-4D97-AF65-F5344CB8AC3E}">
        <p14:creationId xmlns:p14="http://schemas.microsoft.com/office/powerpoint/2010/main" val="603871137"/>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84DC1E-A58E-8FDA-231D-8E02852CA89E}"/>
              </a:ext>
            </a:extLst>
          </p:cNvPr>
          <p:cNvPicPr>
            <a:picLocks noChangeAspect="1"/>
          </p:cNvPicPr>
          <p:nvPr/>
        </p:nvPicPr>
        <p:blipFill>
          <a:blip r:embed="rId6"/>
          <a:stretch>
            <a:fillRect/>
          </a:stretch>
        </p:blipFill>
        <p:spPr>
          <a:xfrm>
            <a:off x="0" y="0"/>
            <a:ext cx="9144000" cy="6858000"/>
          </a:xfrm>
          <a:prstGeom prst="rect">
            <a:avLst/>
          </a:prstGeom>
        </p:spPr>
      </p:pic>
      <p:sp>
        <p:nvSpPr>
          <p:cNvPr id="2" name="Title 1"/>
          <p:cNvSpPr>
            <a:spLocks noGrp="1"/>
          </p:cNvSpPr>
          <p:nvPr>
            <p:ph type="title"/>
            <p:custDataLst>
              <p:tags r:id="rId2"/>
            </p:custDataLst>
          </p:nvPr>
        </p:nvSpPr>
        <p:spPr>
          <a:xfrm>
            <a:off x="2286000" y="381000"/>
            <a:ext cx="6400800" cy="1033075"/>
          </a:xfrm>
        </p:spPr>
        <p:txBody>
          <a:bodyPr>
            <a:noAutofit/>
          </a:bodyPr>
          <a:lstStyle/>
          <a:p>
            <a:r>
              <a:rPr lang="en-US" sz="4400" dirty="0">
                <a:latin typeface="Aptos Black" panose="020B0004020202020204" pitchFamily="34" charset="0"/>
              </a:rPr>
              <a:t>EVENT STAFF </a:t>
            </a:r>
            <a:br>
              <a:rPr lang="en-US" sz="4400" dirty="0">
                <a:latin typeface="Aptos Black" panose="020B0004020202020204" pitchFamily="34" charset="0"/>
              </a:rPr>
            </a:br>
            <a:r>
              <a:rPr lang="en-US" sz="4000" dirty="0">
                <a:latin typeface="Aptos Black" panose="020B0004020202020204" pitchFamily="34" charset="0"/>
              </a:rPr>
              <a:t>Contact Information</a:t>
            </a:r>
            <a:endParaRPr lang="en-US" sz="4400" dirty="0">
              <a:latin typeface="Aptos Black" panose="020B0004020202020204" pitchFamily="34" charset="0"/>
            </a:endParaRPr>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1870975317"/>
              </p:ext>
            </p:extLst>
          </p:nvPr>
        </p:nvGraphicFramePr>
        <p:xfrm>
          <a:off x="1371600" y="1524000"/>
          <a:ext cx="6400800" cy="4775270"/>
        </p:xfrm>
        <a:graphic>
          <a:graphicData uri="http://schemas.openxmlformats.org/drawingml/2006/table">
            <a:tbl>
              <a:tblPr firstRow="1" bandRow="1">
                <a:tableStyleId>{5FD0F851-EC5A-4D38-B0AD-8093EC10F338}</a:tableStyleId>
              </a:tblPr>
              <a:tblGrid>
                <a:gridCol w="2881003">
                  <a:extLst>
                    <a:ext uri="{9D8B030D-6E8A-4147-A177-3AD203B41FA5}">
                      <a16:colId xmlns:a16="http://schemas.microsoft.com/office/drawing/2014/main" val="20000"/>
                    </a:ext>
                  </a:extLst>
                </a:gridCol>
                <a:gridCol w="3519797">
                  <a:extLst>
                    <a:ext uri="{9D8B030D-6E8A-4147-A177-3AD203B41FA5}">
                      <a16:colId xmlns:a16="http://schemas.microsoft.com/office/drawing/2014/main" val="20001"/>
                    </a:ext>
                  </a:extLst>
                </a:gridCol>
              </a:tblGrid>
              <a:tr h="464246">
                <a:tc>
                  <a:txBody>
                    <a:bodyPr/>
                    <a:lstStyle/>
                    <a:p>
                      <a:r>
                        <a:rPr lang="en-US" sz="1400" dirty="0"/>
                        <a:t>Lead</a:t>
                      </a:r>
                    </a:p>
                  </a:txBody>
                  <a:tcPr anchor="b"/>
                </a:tc>
                <a:tc>
                  <a:txBody>
                    <a:bodyPr/>
                    <a:lstStyle/>
                    <a:p>
                      <a:r>
                        <a:rPr lang="en-US" sz="1400" dirty="0"/>
                        <a:t>Contact information</a:t>
                      </a:r>
                    </a:p>
                  </a:txBody>
                  <a:tcPr anchor="b"/>
                </a:tc>
                <a:extLst>
                  <a:ext uri="{0D108BD9-81ED-4DB2-BD59-A6C34878D82A}">
                    <a16:rowId xmlns:a16="http://schemas.microsoft.com/office/drawing/2014/main" val="10000"/>
                  </a:ext>
                </a:extLst>
              </a:tr>
              <a:tr h="486932">
                <a:tc>
                  <a:txBody>
                    <a:bodyPr/>
                    <a:lstStyle/>
                    <a:p>
                      <a:r>
                        <a:rPr lang="en-US" sz="1400" dirty="0"/>
                        <a:t>Cecelia Acosta, Executive Director</a:t>
                      </a:r>
                    </a:p>
                  </a:txBody>
                  <a:tcPr/>
                </a:tc>
                <a:tc>
                  <a:txBody>
                    <a:bodyPr/>
                    <a:lstStyle/>
                    <a:p>
                      <a:r>
                        <a:rPr lang="en-US" sz="1400" dirty="0"/>
                        <a:t>575-642-6048</a:t>
                      </a:r>
                    </a:p>
                  </a:txBody>
                  <a:tcPr/>
                </a:tc>
                <a:extLst>
                  <a:ext uri="{0D108BD9-81ED-4DB2-BD59-A6C34878D82A}">
                    <a16:rowId xmlns:a16="http://schemas.microsoft.com/office/drawing/2014/main" val="10001"/>
                  </a:ext>
                </a:extLst>
              </a:tr>
              <a:tr h="486932">
                <a:tc>
                  <a:txBody>
                    <a:bodyPr/>
                    <a:lstStyle/>
                    <a:p>
                      <a:r>
                        <a:rPr lang="en-US" sz="1400" dirty="0"/>
                        <a:t>Terry Delgado</a:t>
                      </a:r>
                    </a:p>
                    <a:p>
                      <a:r>
                        <a:rPr lang="en-US" sz="1400" dirty="0"/>
                        <a:t>Events Coordinator</a:t>
                      </a:r>
                    </a:p>
                  </a:txBody>
                  <a:tcPr/>
                </a:tc>
                <a:tc>
                  <a:txBody>
                    <a:bodyPr/>
                    <a:lstStyle/>
                    <a:p>
                      <a:r>
                        <a:rPr lang="en-US" sz="1400" dirty="0"/>
                        <a:t>575-910-2284</a:t>
                      </a:r>
                    </a:p>
                  </a:txBody>
                  <a:tcPr/>
                </a:tc>
                <a:extLst>
                  <a:ext uri="{0D108BD9-81ED-4DB2-BD59-A6C34878D82A}">
                    <a16:rowId xmlns:a16="http://schemas.microsoft.com/office/drawing/2014/main" val="10002"/>
                  </a:ext>
                </a:extLst>
              </a:tr>
              <a:tr h="464246">
                <a:tc>
                  <a:txBody>
                    <a:bodyPr/>
                    <a:lstStyle/>
                    <a:p>
                      <a:r>
                        <a:rPr lang="en-US" sz="1400" dirty="0"/>
                        <a:t>Cody Martinez </a:t>
                      </a:r>
                    </a:p>
                    <a:p>
                      <a:r>
                        <a:rPr lang="en-US" sz="1400" dirty="0"/>
                        <a:t>Sports Director </a:t>
                      </a:r>
                    </a:p>
                  </a:txBody>
                  <a:tcPr/>
                </a:tc>
                <a:tc>
                  <a:txBody>
                    <a:bodyPr/>
                    <a:lstStyle/>
                    <a:p>
                      <a:r>
                        <a:rPr lang="en-US" sz="1400" dirty="0"/>
                        <a:t>575-956-5539 </a:t>
                      </a:r>
                    </a:p>
                  </a:txBody>
                  <a:tcPr/>
                </a:tc>
                <a:extLst>
                  <a:ext uri="{0D108BD9-81ED-4DB2-BD59-A6C34878D82A}">
                    <a16:rowId xmlns:a16="http://schemas.microsoft.com/office/drawing/2014/main" val="10003"/>
                  </a:ext>
                </a:extLst>
              </a:tr>
              <a:tr h="464246">
                <a:tc>
                  <a:txBody>
                    <a:bodyPr/>
                    <a:lstStyle/>
                    <a:p>
                      <a:r>
                        <a:rPr lang="en-US" sz="1400" dirty="0"/>
                        <a:t>Game Headquarters </a:t>
                      </a:r>
                    </a:p>
                  </a:txBody>
                  <a:tcPr/>
                </a:tc>
                <a:tc>
                  <a:txBody>
                    <a:bodyPr/>
                    <a:lstStyle/>
                    <a:p>
                      <a:r>
                        <a:rPr lang="en-US" sz="1400" dirty="0"/>
                        <a:t>505.392.6305 </a:t>
                      </a:r>
                    </a:p>
                  </a:txBody>
                  <a:tcPr/>
                </a:tc>
                <a:extLst>
                  <a:ext uri="{0D108BD9-81ED-4DB2-BD59-A6C34878D82A}">
                    <a16:rowId xmlns:a16="http://schemas.microsoft.com/office/drawing/2014/main" val="10004"/>
                  </a:ext>
                </a:extLst>
              </a:tr>
              <a:tr h="464246">
                <a:tc>
                  <a:txBody>
                    <a:bodyPr/>
                    <a:lstStyle/>
                    <a:p>
                      <a:r>
                        <a:rPr lang="en-US" sz="1400" dirty="0"/>
                        <a:t> Volunteer Recruiter </a:t>
                      </a:r>
                    </a:p>
                  </a:txBody>
                  <a:tcPr/>
                </a:tc>
                <a:tc>
                  <a:txBody>
                    <a:bodyPr/>
                    <a:lstStyle/>
                    <a:p>
                      <a:r>
                        <a:rPr lang="en-US" sz="1400" dirty="0"/>
                        <a:t>575.956-5539 </a:t>
                      </a:r>
                    </a:p>
                  </a:txBody>
                  <a:tcPr/>
                </a:tc>
                <a:extLst>
                  <a:ext uri="{0D108BD9-81ED-4DB2-BD59-A6C34878D82A}">
                    <a16:rowId xmlns:a16="http://schemas.microsoft.com/office/drawing/2014/main" val="10005"/>
                  </a:ext>
                </a:extLst>
              </a:tr>
              <a:tr h="486932">
                <a:tc>
                  <a:txBody>
                    <a:bodyPr/>
                    <a:lstStyle/>
                    <a:p>
                      <a:r>
                        <a:rPr lang="en-US" sz="1400" dirty="0"/>
                        <a:t>Fruit and Water</a:t>
                      </a:r>
                    </a:p>
                    <a:p>
                      <a:r>
                        <a:rPr lang="en-US" sz="1400" dirty="0"/>
                        <a:t> </a:t>
                      </a:r>
                    </a:p>
                  </a:txBody>
                  <a:tcPr/>
                </a:tc>
                <a:tc>
                  <a:txBody>
                    <a:bodyPr/>
                    <a:lstStyle/>
                    <a:p>
                      <a:endParaRPr lang="en-US" sz="1400" dirty="0"/>
                    </a:p>
                  </a:txBody>
                  <a:tcPr/>
                </a:tc>
                <a:extLst>
                  <a:ext uri="{0D108BD9-81ED-4DB2-BD59-A6C34878D82A}">
                    <a16:rowId xmlns:a16="http://schemas.microsoft.com/office/drawing/2014/main" val="10006"/>
                  </a:ext>
                </a:extLst>
              </a:tr>
              <a:tr h="486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GAME RESULTS  -  Julio/Stephanie/Debbie  </a:t>
                      </a:r>
                    </a:p>
                  </a:txBody>
                  <a:tcPr/>
                </a:tc>
                <a:tc>
                  <a:txBody>
                    <a:bodyPr/>
                    <a:lstStyle/>
                    <a:p>
                      <a:r>
                        <a:rPr lang="en-US" sz="1400" dirty="0"/>
                        <a:t>505.417.1947  (Julio) </a:t>
                      </a:r>
                    </a:p>
                    <a:p>
                      <a:r>
                        <a:rPr lang="en-US" sz="1400" dirty="0"/>
                        <a:t>505-392-6305  (Stephanie)   </a:t>
                      </a:r>
                    </a:p>
                  </a:txBody>
                  <a:tcPr/>
                </a:tc>
                <a:extLst>
                  <a:ext uri="{0D108BD9-81ED-4DB2-BD59-A6C34878D82A}">
                    <a16:rowId xmlns:a16="http://schemas.microsoft.com/office/drawing/2014/main" val="10007"/>
                  </a:ext>
                </a:extLst>
              </a:tr>
              <a:tr h="486932">
                <a:tc>
                  <a:txBody>
                    <a:bodyPr/>
                    <a:lstStyle/>
                    <a:p>
                      <a:r>
                        <a:rPr lang="en-US" sz="1400" dirty="0"/>
                        <a:t>Emergency Number</a:t>
                      </a:r>
                    </a:p>
                    <a:p>
                      <a:r>
                        <a:rPr lang="en-US" sz="1400" dirty="0"/>
                        <a:t>Non-Emergency</a:t>
                      </a:r>
                    </a:p>
                  </a:txBody>
                  <a:tcPr/>
                </a:tc>
                <a:tc>
                  <a:txBody>
                    <a:bodyPr/>
                    <a:lstStyle/>
                    <a:p>
                      <a:r>
                        <a:rPr lang="en-US" sz="1400" dirty="0"/>
                        <a:t>9 -1 – 1</a:t>
                      </a:r>
                    </a:p>
                    <a:p>
                      <a:r>
                        <a:rPr lang="en-US" sz="1400" dirty="0"/>
                        <a:t>505-428-3710</a:t>
                      </a:r>
                    </a:p>
                  </a:txBody>
                  <a:tcPr/>
                </a:tc>
                <a:extLst>
                  <a:ext uri="{0D108BD9-81ED-4DB2-BD59-A6C34878D82A}">
                    <a16:rowId xmlns:a16="http://schemas.microsoft.com/office/drawing/2014/main" val="10008"/>
                  </a:ext>
                </a:extLst>
              </a:tr>
              <a:tr h="288236">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9"/>
                  </a:ext>
                </a:extLst>
              </a:tr>
            </a:tbl>
          </a:graphicData>
        </a:graphic>
      </p:graphicFrame>
      <p:pic>
        <p:nvPicPr>
          <p:cNvPr id="4" name="Picture 3" descr="A logo of a sports team&#10;&#10;Description automatically generated">
            <a:extLst>
              <a:ext uri="{FF2B5EF4-FFF2-40B4-BE49-F238E27FC236}">
                <a16:creationId xmlns:a16="http://schemas.microsoft.com/office/drawing/2014/main" id="{BD6B69BC-3E23-C72F-7EFF-763F4B7740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6493" y="4642789"/>
            <a:ext cx="1518640" cy="1529411"/>
          </a:xfrm>
          <a:prstGeom prst="rect">
            <a:avLst/>
          </a:prstGeom>
        </p:spPr>
      </p:pic>
    </p:spTree>
    <p:custDataLst>
      <p:tags r:id="rId1"/>
    </p:custData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40744E-8BAC-C18D-A7AE-17629E000DF5}"/>
              </a:ext>
            </a:extLst>
          </p:cNvPr>
          <p:cNvPicPr>
            <a:picLocks noChangeAspect="1"/>
          </p:cNvPicPr>
          <p:nvPr/>
        </p:nvPicPr>
        <p:blipFill>
          <a:blip r:embed="rId6"/>
          <a:stretch>
            <a:fillRect/>
          </a:stretch>
        </p:blipFill>
        <p:spPr>
          <a:xfrm>
            <a:off x="0" y="0"/>
            <a:ext cx="9144000" cy="6858000"/>
          </a:xfrm>
          <a:prstGeom prst="rect">
            <a:avLst/>
          </a:prstGeom>
        </p:spPr>
      </p:pic>
      <p:sp>
        <p:nvSpPr>
          <p:cNvPr id="3" name="TextBox 2"/>
          <p:cNvSpPr txBox="1"/>
          <p:nvPr/>
        </p:nvSpPr>
        <p:spPr>
          <a:xfrm>
            <a:off x="1186665" y="6125402"/>
            <a:ext cx="6096000" cy="369332"/>
          </a:xfrm>
          <a:prstGeom prst="rect">
            <a:avLst/>
          </a:prstGeom>
          <a:noFill/>
        </p:spPr>
        <p:txBody>
          <a:bodyPr wrap="square" rtlCol="0">
            <a:spAutoFit/>
          </a:bodyPr>
          <a:lstStyle/>
          <a:p>
            <a:r>
              <a:rPr lang="en-US" dirty="0"/>
              <a:t>Game Headquarters: Convention Center </a:t>
            </a:r>
          </a:p>
        </p:txBody>
      </p:sp>
      <p:pic>
        <p:nvPicPr>
          <p:cNvPr id="7" name="Picture 6" descr="A logo of a sports team&#10;&#10;Description automatically generated">
            <a:extLst>
              <a:ext uri="{FF2B5EF4-FFF2-40B4-BE49-F238E27FC236}">
                <a16:creationId xmlns:a16="http://schemas.microsoft.com/office/drawing/2014/main" id="{0A631538-B1F5-0B85-3D22-AB99DC1070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0280" y="5036612"/>
            <a:ext cx="1518640" cy="1529411"/>
          </a:xfrm>
          <a:prstGeom prst="rect">
            <a:avLst/>
          </a:prstGeom>
        </p:spPr>
      </p:pic>
      <p:sp>
        <p:nvSpPr>
          <p:cNvPr id="8" name="Title 1">
            <a:extLst>
              <a:ext uri="{FF2B5EF4-FFF2-40B4-BE49-F238E27FC236}">
                <a16:creationId xmlns:a16="http://schemas.microsoft.com/office/drawing/2014/main" id="{8BB27C74-D0DB-D11E-069F-0B1BEB5490CD}"/>
              </a:ext>
            </a:extLst>
          </p:cNvPr>
          <p:cNvSpPr txBox="1">
            <a:spLocks/>
          </p:cNvSpPr>
          <p:nvPr>
            <p:custDataLst>
              <p:tags r:id="rId2"/>
            </p:custDataLst>
          </p:nvPr>
        </p:nvSpPr>
        <p:spPr>
          <a:xfrm>
            <a:off x="2209800" y="489623"/>
            <a:ext cx="6553200" cy="4603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a:latin typeface="Aptos Black" panose="020B0004020202020204" pitchFamily="34" charset="0"/>
              </a:rPr>
              <a:t>Sport Coordinator </a:t>
            </a:r>
            <a:br>
              <a:rPr lang="en-US" sz="3200" dirty="0">
                <a:latin typeface="Aptos Black" panose="020B0004020202020204" pitchFamily="34" charset="0"/>
              </a:rPr>
            </a:br>
            <a:r>
              <a:rPr lang="en-US" sz="2800" dirty="0">
                <a:latin typeface="Aptos Black" panose="020B0004020202020204" pitchFamily="34" charset="0"/>
              </a:rPr>
              <a:t>Contact Information</a:t>
            </a:r>
            <a:endParaRPr lang="en-US" sz="3200" dirty="0">
              <a:latin typeface="Aptos Black" panose="020B0004020202020204" pitchFamily="34" charset="0"/>
            </a:endParaRPr>
          </a:p>
        </p:txBody>
      </p:sp>
      <p:graphicFrame>
        <p:nvGraphicFramePr>
          <p:cNvPr id="12" name="Content Placeholder 4">
            <a:extLst>
              <a:ext uri="{FF2B5EF4-FFF2-40B4-BE49-F238E27FC236}">
                <a16:creationId xmlns:a16="http://schemas.microsoft.com/office/drawing/2014/main" id="{6C236A27-4EF9-AE73-C161-443D193DE7E7}"/>
              </a:ext>
            </a:extLst>
          </p:cNvPr>
          <p:cNvGraphicFramePr>
            <a:graphicFrameLocks noGrp="1"/>
          </p:cNvGraphicFramePr>
          <p:nvPr>
            <p:ph idx="1"/>
            <p:custDataLst>
              <p:tags r:id="rId3"/>
            </p:custDataLst>
            <p:extLst>
              <p:ext uri="{D42A27DB-BD31-4B8C-83A1-F6EECF244321}">
                <p14:modId xmlns:p14="http://schemas.microsoft.com/office/powerpoint/2010/main" val="305178368"/>
              </p:ext>
            </p:extLst>
          </p:nvPr>
        </p:nvGraphicFramePr>
        <p:xfrm>
          <a:off x="1828800" y="1477283"/>
          <a:ext cx="6553200" cy="4575158"/>
        </p:xfrm>
        <a:graphic>
          <a:graphicData uri="http://schemas.openxmlformats.org/drawingml/2006/table">
            <a:tbl>
              <a:tblPr firstRow="1" bandRow="1">
                <a:tableStyleId>{5FD0F851-EC5A-4D38-B0AD-8093EC10F338}</a:tableStyleId>
              </a:tblPr>
              <a:tblGrid>
                <a:gridCol w="2667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65375">
                <a:tc>
                  <a:txBody>
                    <a:bodyPr/>
                    <a:lstStyle/>
                    <a:p>
                      <a:r>
                        <a:rPr lang="en-US" sz="1400" dirty="0"/>
                        <a:t>Event/Coordinator Name</a:t>
                      </a:r>
                    </a:p>
                  </a:txBody>
                  <a:tcPr anchor="b"/>
                </a:tc>
                <a:tc>
                  <a:txBody>
                    <a:bodyPr/>
                    <a:lstStyle/>
                    <a:p>
                      <a:r>
                        <a:rPr lang="en-US" sz="1400" dirty="0"/>
                        <a:t>Contact information</a:t>
                      </a:r>
                    </a:p>
                  </a:txBody>
                  <a:tcPr anchor="b"/>
                </a:tc>
                <a:extLst>
                  <a:ext uri="{0D108BD9-81ED-4DB2-BD59-A6C34878D82A}">
                    <a16:rowId xmlns:a16="http://schemas.microsoft.com/office/drawing/2014/main" val="10000"/>
                  </a:ext>
                </a:extLst>
              </a:tr>
              <a:tr h="512705">
                <a:tc>
                  <a:txBody>
                    <a:bodyPr/>
                    <a:lstStyle/>
                    <a:p>
                      <a:r>
                        <a:rPr lang="en-US" sz="1400" dirty="0"/>
                        <a:t>Air Gun, Robert Distlehorst</a:t>
                      </a:r>
                    </a:p>
                  </a:txBody>
                  <a:tcPr anchor="ctr"/>
                </a:tc>
                <a:tc>
                  <a:txBody>
                    <a:bodyPr/>
                    <a:lstStyle/>
                    <a:p>
                      <a:r>
                        <a:rPr lang="en-US" sz="1400" dirty="0"/>
                        <a:t>575-202-4061</a:t>
                      </a:r>
                    </a:p>
                  </a:txBody>
                  <a:tcPr anchor="ctr"/>
                </a:tc>
                <a:extLst>
                  <a:ext uri="{0D108BD9-81ED-4DB2-BD59-A6C34878D82A}">
                    <a16:rowId xmlns:a16="http://schemas.microsoft.com/office/drawing/2014/main" val="10001"/>
                  </a:ext>
                </a:extLst>
              </a:tr>
              <a:tr h="497910">
                <a:tc>
                  <a:txBody>
                    <a:bodyPr/>
                    <a:lstStyle/>
                    <a:p>
                      <a:r>
                        <a:rPr lang="en-US" sz="1400" dirty="0"/>
                        <a:t>Basketball Free throw / 3 Pt</a:t>
                      </a:r>
                    </a:p>
                    <a:p>
                      <a:r>
                        <a:rPr lang="en-US" sz="1400" dirty="0"/>
                        <a:t>Joe Butler</a:t>
                      </a:r>
                    </a:p>
                  </a:txBody>
                  <a:tcPr anchor="ctr"/>
                </a:tc>
                <a:tc>
                  <a:txBody>
                    <a:bodyPr/>
                    <a:lstStyle/>
                    <a:p>
                      <a:r>
                        <a:rPr lang="en-US" sz="1400" dirty="0"/>
                        <a:t>505-917-0618</a:t>
                      </a:r>
                    </a:p>
                  </a:txBody>
                  <a:tcPr anchor="ctr"/>
                </a:tc>
                <a:extLst>
                  <a:ext uri="{0D108BD9-81ED-4DB2-BD59-A6C34878D82A}">
                    <a16:rowId xmlns:a16="http://schemas.microsoft.com/office/drawing/2014/main" val="10002"/>
                  </a:ext>
                </a:extLst>
              </a:tr>
              <a:tr h="497910">
                <a:tc>
                  <a:txBody>
                    <a:bodyPr/>
                    <a:lstStyle/>
                    <a:p>
                      <a:r>
                        <a:rPr lang="en-US" sz="1400" dirty="0"/>
                        <a:t>Bowling</a:t>
                      </a:r>
                    </a:p>
                    <a:p>
                      <a:r>
                        <a:rPr lang="en-US" sz="1400" dirty="0"/>
                        <a:t>Teresa Moya</a:t>
                      </a:r>
                    </a:p>
                  </a:txBody>
                  <a:tcPr anchor="ctr"/>
                </a:tc>
                <a:tc>
                  <a:txBody>
                    <a:bodyPr/>
                    <a:lstStyle/>
                    <a:p>
                      <a:r>
                        <a:rPr lang="en-US" sz="1400" dirty="0"/>
                        <a:t>505-920-6536</a:t>
                      </a:r>
                    </a:p>
                  </a:txBody>
                  <a:tcPr anchor="ctr"/>
                </a:tc>
                <a:extLst>
                  <a:ext uri="{0D108BD9-81ED-4DB2-BD59-A6C34878D82A}">
                    <a16:rowId xmlns:a16="http://schemas.microsoft.com/office/drawing/2014/main" val="10003"/>
                  </a:ext>
                </a:extLst>
              </a:tr>
              <a:tr h="512705">
                <a:tc>
                  <a:txBody>
                    <a:bodyPr/>
                    <a:lstStyle/>
                    <a:p>
                      <a:r>
                        <a:rPr lang="en-US" sz="1400" dirty="0"/>
                        <a:t>Cornhole</a:t>
                      </a:r>
                    </a:p>
                    <a:p>
                      <a:r>
                        <a:rPr lang="en-US" sz="1400" dirty="0"/>
                        <a:t>Theresa </a:t>
                      </a:r>
                      <a:r>
                        <a:rPr lang="en-US" sz="1400" dirty="0" err="1"/>
                        <a:t>Gheen</a:t>
                      </a:r>
                      <a:r>
                        <a:rPr lang="en-US" sz="1400" dirty="0"/>
                        <a:t> </a:t>
                      </a:r>
                    </a:p>
                  </a:txBody>
                  <a:tcPr anchor="ctr"/>
                </a:tc>
                <a:tc>
                  <a:txBody>
                    <a:bodyPr/>
                    <a:lstStyle/>
                    <a:p>
                      <a:r>
                        <a:rPr lang="en-US" sz="1400" dirty="0"/>
                        <a:t> 317-345-8313 </a:t>
                      </a:r>
                    </a:p>
                  </a:txBody>
                  <a:tcPr anchor="ctr"/>
                </a:tc>
                <a:extLst>
                  <a:ext uri="{0D108BD9-81ED-4DB2-BD59-A6C34878D82A}">
                    <a16:rowId xmlns:a16="http://schemas.microsoft.com/office/drawing/2014/main" val="10004"/>
                  </a:ext>
                </a:extLst>
              </a:tr>
              <a:tr h="497910">
                <a:tc>
                  <a:txBody>
                    <a:bodyPr/>
                    <a:lstStyle/>
                    <a:p>
                      <a:r>
                        <a:rPr lang="en-US" sz="1400" dirty="0"/>
                        <a:t>Billiards 8-Ball Pool</a:t>
                      </a:r>
                    </a:p>
                    <a:p>
                      <a:r>
                        <a:rPr lang="en-US" sz="1400" dirty="0"/>
                        <a:t>Garrett Williams</a:t>
                      </a:r>
                    </a:p>
                  </a:txBody>
                  <a:tcPr anchor="ctr"/>
                </a:tc>
                <a:tc>
                  <a:txBody>
                    <a:bodyPr/>
                    <a:lstStyle/>
                    <a:p>
                      <a:r>
                        <a:rPr lang="en-US" sz="1400" dirty="0"/>
                        <a:t>505-690-5182</a:t>
                      </a:r>
                    </a:p>
                  </a:txBody>
                  <a:tcPr anchor="ctr"/>
                </a:tc>
                <a:extLst>
                  <a:ext uri="{0D108BD9-81ED-4DB2-BD59-A6C34878D82A}">
                    <a16:rowId xmlns:a16="http://schemas.microsoft.com/office/drawing/2014/main" val="10005"/>
                  </a:ext>
                </a:extLst>
              </a:tr>
              <a:tr h="512705">
                <a:tc>
                  <a:txBody>
                    <a:bodyPr/>
                    <a:lstStyle/>
                    <a:p>
                      <a:r>
                        <a:rPr lang="en-US" sz="1400" dirty="0"/>
                        <a:t>Frisbee Accuracy</a:t>
                      </a:r>
                    </a:p>
                    <a:p>
                      <a:r>
                        <a:rPr lang="en-US" sz="1400" dirty="0"/>
                        <a:t>Cliff Cisneros</a:t>
                      </a:r>
                    </a:p>
                  </a:txBody>
                  <a:tcPr anchor="ctr"/>
                </a:tc>
                <a:tc>
                  <a:txBody>
                    <a:bodyPr/>
                    <a:lstStyle/>
                    <a:p>
                      <a:r>
                        <a:rPr lang="en-US" sz="1400" dirty="0"/>
                        <a:t>505-690-4830</a:t>
                      </a:r>
                    </a:p>
                  </a:txBody>
                  <a:tcPr anchor="ctr"/>
                </a:tc>
                <a:extLst>
                  <a:ext uri="{0D108BD9-81ED-4DB2-BD59-A6C34878D82A}">
                    <a16:rowId xmlns:a16="http://schemas.microsoft.com/office/drawing/2014/main" val="10006"/>
                  </a:ext>
                </a:extLst>
              </a:tr>
              <a:tr h="497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Huachas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Jeffrey Cisneros</a:t>
                      </a:r>
                    </a:p>
                  </a:txBody>
                  <a:tcPr anchor="ctr"/>
                </a:tc>
                <a:tc>
                  <a:txBody>
                    <a:bodyPr/>
                    <a:lstStyle/>
                    <a:p>
                      <a:r>
                        <a:rPr lang="en-US" sz="1400" dirty="0"/>
                        <a:t>505-469-7981</a:t>
                      </a:r>
                    </a:p>
                  </a:txBody>
                  <a:tcPr anchor="ctr"/>
                </a:tc>
                <a:extLst>
                  <a:ext uri="{0D108BD9-81ED-4DB2-BD59-A6C34878D82A}">
                    <a16:rowId xmlns:a16="http://schemas.microsoft.com/office/drawing/2014/main" val="10007"/>
                  </a:ext>
                </a:extLst>
              </a:tr>
              <a:tr h="488118">
                <a:tc>
                  <a:txBody>
                    <a:bodyPr/>
                    <a:lstStyle/>
                    <a:p>
                      <a:r>
                        <a:rPr lang="en-US" sz="1400" dirty="0"/>
                        <a:t>Ice Hockey</a:t>
                      </a:r>
                    </a:p>
                  </a:txBody>
                  <a:tcPr anchor="ctr"/>
                </a:tc>
                <a:tc>
                  <a:txBody>
                    <a:bodyPr/>
                    <a:lstStyle/>
                    <a:p>
                      <a:r>
                        <a:rPr lang="en-US" sz="1400" dirty="0"/>
                        <a:t>575-956-5539</a:t>
                      </a:r>
                    </a:p>
                  </a:txBody>
                  <a:tcPr anchor="ct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3642012086"/>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C193BE-2916-47F1-F7E5-7093A97B1324}"/>
              </a:ext>
            </a:extLst>
          </p:cNvPr>
          <p:cNvPicPr>
            <a:picLocks noChangeAspect="1"/>
          </p:cNvPicPr>
          <p:nvPr/>
        </p:nvPicPr>
        <p:blipFill>
          <a:blip r:embed="rId3"/>
          <a:stretch>
            <a:fillRect/>
          </a:stretch>
        </p:blipFill>
        <p:spPr>
          <a:xfrm>
            <a:off x="-1" y="0"/>
            <a:ext cx="9144001" cy="6858000"/>
          </a:xfrm>
          <a:prstGeom prst="rect">
            <a:avLst/>
          </a:prstGeom>
        </p:spPr>
      </p:pic>
      <p:graphicFrame>
        <p:nvGraphicFramePr>
          <p:cNvPr id="3" name="Diagram 2"/>
          <p:cNvGraphicFramePr/>
          <p:nvPr>
            <p:extLst>
              <p:ext uri="{D42A27DB-BD31-4B8C-83A1-F6EECF244321}">
                <p14:modId xmlns:p14="http://schemas.microsoft.com/office/powerpoint/2010/main" val="2274555942"/>
              </p:ext>
            </p:extLst>
          </p:nvPr>
        </p:nvGraphicFramePr>
        <p:xfrm>
          <a:off x="1524000" y="154086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2553462" y="397866"/>
            <a:ext cx="4037076" cy="1143000"/>
          </a:xfrm>
        </p:spPr>
        <p:txBody>
          <a:bodyPr/>
          <a:lstStyle/>
          <a:p>
            <a:pPr algn="ctr"/>
            <a:r>
              <a:rPr lang="en-US" dirty="0">
                <a:latin typeface="Aptos Black" panose="020B0004020202020204" pitchFamily="34" charset="0"/>
              </a:rPr>
              <a:t>Today’s Objectives </a:t>
            </a:r>
          </a:p>
        </p:txBody>
      </p:sp>
      <p:pic>
        <p:nvPicPr>
          <p:cNvPr id="4" name="Picture 3" descr="A logo of a sports team&#10;&#10;Description automatically generated">
            <a:extLst>
              <a:ext uri="{FF2B5EF4-FFF2-40B4-BE49-F238E27FC236}">
                <a16:creationId xmlns:a16="http://schemas.microsoft.com/office/drawing/2014/main" id="{851E012F-99E0-7625-8EB3-350E000F3A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2449" y="5105400"/>
            <a:ext cx="1630899" cy="16424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F665A-6FF2-CA81-8E05-2B44F75DEFB4}"/>
              </a:ext>
            </a:extLst>
          </p:cNvPr>
          <p:cNvPicPr>
            <a:picLocks noChangeAspect="1"/>
          </p:cNvPicPr>
          <p:nvPr/>
        </p:nvPicPr>
        <p:blipFill>
          <a:blip r:embed="rId6"/>
          <a:stretch>
            <a:fillRect/>
          </a:stretch>
        </p:blipFill>
        <p:spPr>
          <a:xfrm>
            <a:off x="0" y="0"/>
            <a:ext cx="9144000" cy="6858000"/>
          </a:xfrm>
          <a:prstGeom prst="rect">
            <a:avLst/>
          </a:prstGeom>
        </p:spPr>
      </p:pic>
      <p:pic>
        <p:nvPicPr>
          <p:cNvPr id="8" name="Picture 7" descr="A logo of a sports team&#10;&#10;Description automatically generated">
            <a:extLst>
              <a:ext uri="{FF2B5EF4-FFF2-40B4-BE49-F238E27FC236}">
                <a16:creationId xmlns:a16="http://schemas.microsoft.com/office/drawing/2014/main" id="{79BEF9F7-DF20-54F4-2348-9F41CE3305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0" y="4995178"/>
            <a:ext cx="1518640" cy="1529411"/>
          </a:xfrm>
          <a:prstGeom prst="rect">
            <a:avLst/>
          </a:prstGeom>
        </p:spPr>
      </p:pic>
      <p:sp>
        <p:nvSpPr>
          <p:cNvPr id="9" name="Title 1">
            <a:extLst>
              <a:ext uri="{FF2B5EF4-FFF2-40B4-BE49-F238E27FC236}">
                <a16:creationId xmlns:a16="http://schemas.microsoft.com/office/drawing/2014/main" id="{386C9E5E-39C3-A7E2-5EB3-9EFB6F9D2469}"/>
              </a:ext>
            </a:extLst>
          </p:cNvPr>
          <p:cNvSpPr txBox="1">
            <a:spLocks/>
          </p:cNvSpPr>
          <p:nvPr>
            <p:custDataLst>
              <p:tags r:id="rId2"/>
            </p:custDataLst>
          </p:nvPr>
        </p:nvSpPr>
        <p:spPr>
          <a:xfrm>
            <a:off x="2209800" y="806927"/>
            <a:ext cx="6553200" cy="4603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a:latin typeface="Aptos Black" panose="020B0004020202020204" pitchFamily="34" charset="0"/>
              </a:rPr>
              <a:t>Sport Coordinator </a:t>
            </a:r>
            <a:br>
              <a:rPr lang="en-US" sz="3200" dirty="0">
                <a:latin typeface="Aptos Black" panose="020B0004020202020204" pitchFamily="34" charset="0"/>
              </a:rPr>
            </a:br>
            <a:r>
              <a:rPr lang="en-US" sz="2800" dirty="0">
                <a:latin typeface="Aptos Black" panose="020B0004020202020204" pitchFamily="34" charset="0"/>
              </a:rPr>
              <a:t>Contact Information</a:t>
            </a:r>
            <a:endParaRPr lang="en-US" sz="3200" dirty="0">
              <a:latin typeface="Aptos Black" panose="020B0004020202020204" pitchFamily="34" charset="0"/>
            </a:endParaRPr>
          </a:p>
        </p:txBody>
      </p:sp>
      <p:graphicFrame>
        <p:nvGraphicFramePr>
          <p:cNvPr id="15" name="Content Placeholder 4">
            <a:extLst>
              <a:ext uri="{FF2B5EF4-FFF2-40B4-BE49-F238E27FC236}">
                <a16:creationId xmlns:a16="http://schemas.microsoft.com/office/drawing/2014/main" id="{AAA6B057-E8D8-55BF-917A-F448C7717883}"/>
              </a:ext>
            </a:extLst>
          </p:cNvPr>
          <p:cNvGraphicFramePr>
            <a:graphicFrameLocks noGrp="1"/>
          </p:cNvGraphicFramePr>
          <p:nvPr>
            <p:ph idx="1"/>
            <p:custDataLst>
              <p:tags r:id="rId3"/>
            </p:custDataLst>
            <p:extLst>
              <p:ext uri="{D42A27DB-BD31-4B8C-83A1-F6EECF244321}">
                <p14:modId xmlns:p14="http://schemas.microsoft.com/office/powerpoint/2010/main" val="4039332377"/>
              </p:ext>
            </p:extLst>
          </p:nvPr>
        </p:nvGraphicFramePr>
        <p:xfrm>
          <a:off x="1828800" y="1669515"/>
          <a:ext cx="6024138" cy="4325897"/>
        </p:xfrm>
        <a:graphic>
          <a:graphicData uri="http://schemas.openxmlformats.org/drawingml/2006/table">
            <a:tbl>
              <a:tblPr firstRow="1" bandRow="1">
                <a:tableStyleId>{5FD0F851-EC5A-4D38-B0AD-8093EC10F338}</a:tableStyleId>
              </a:tblPr>
              <a:tblGrid>
                <a:gridCol w="2763351">
                  <a:extLst>
                    <a:ext uri="{9D8B030D-6E8A-4147-A177-3AD203B41FA5}">
                      <a16:colId xmlns:a16="http://schemas.microsoft.com/office/drawing/2014/main" val="20000"/>
                    </a:ext>
                  </a:extLst>
                </a:gridCol>
                <a:gridCol w="3260787">
                  <a:extLst>
                    <a:ext uri="{9D8B030D-6E8A-4147-A177-3AD203B41FA5}">
                      <a16:colId xmlns:a16="http://schemas.microsoft.com/office/drawing/2014/main" val="20001"/>
                    </a:ext>
                  </a:extLst>
                </a:gridCol>
              </a:tblGrid>
              <a:tr h="453679">
                <a:tc>
                  <a:txBody>
                    <a:bodyPr/>
                    <a:lstStyle/>
                    <a:p>
                      <a:r>
                        <a:rPr lang="en-US" sz="1400" dirty="0"/>
                        <a:t>Event/Coordinator Name</a:t>
                      </a:r>
                    </a:p>
                  </a:txBody>
                  <a:tcPr anchor="b"/>
                </a:tc>
                <a:tc>
                  <a:txBody>
                    <a:bodyPr/>
                    <a:lstStyle/>
                    <a:p>
                      <a:r>
                        <a:rPr lang="en-US" sz="1400" dirty="0"/>
                        <a:t>Contact information</a:t>
                      </a:r>
                    </a:p>
                  </a:txBody>
                  <a:tcPr anchor="b"/>
                </a:tc>
                <a:extLst>
                  <a:ext uri="{0D108BD9-81ED-4DB2-BD59-A6C34878D82A}">
                    <a16:rowId xmlns:a16="http://schemas.microsoft.com/office/drawing/2014/main" val="10000"/>
                  </a:ext>
                </a:extLst>
              </a:tr>
              <a:tr h="502016">
                <a:tc>
                  <a:txBody>
                    <a:bodyPr/>
                    <a:lstStyle/>
                    <a:p>
                      <a:r>
                        <a:rPr lang="en-US" sz="1400" dirty="0"/>
                        <a:t>Pickleball</a:t>
                      </a:r>
                    </a:p>
                    <a:p>
                      <a:r>
                        <a:rPr lang="en-US" sz="1400" dirty="0"/>
                        <a:t>Steve Ryan</a:t>
                      </a:r>
                    </a:p>
                  </a:txBody>
                  <a:tcPr/>
                </a:tc>
                <a:tc>
                  <a:txBody>
                    <a:bodyPr/>
                    <a:lstStyle/>
                    <a:p>
                      <a:r>
                        <a:rPr lang="en-US" sz="1400" dirty="0"/>
                        <a:t>206-399-7318</a:t>
                      </a:r>
                    </a:p>
                  </a:txBody>
                  <a:tcPr/>
                </a:tc>
                <a:extLst>
                  <a:ext uri="{0D108BD9-81ED-4DB2-BD59-A6C34878D82A}">
                    <a16:rowId xmlns:a16="http://schemas.microsoft.com/office/drawing/2014/main" val="10001"/>
                  </a:ext>
                </a:extLst>
              </a:tr>
              <a:tr h="502016">
                <a:tc>
                  <a:txBody>
                    <a:bodyPr/>
                    <a:lstStyle/>
                    <a:p>
                      <a:r>
                        <a:rPr lang="en-US" sz="1400" dirty="0"/>
                        <a:t>Powerlifting</a:t>
                      </a:r>
                    </a:p>
                    <a:p>
                      <a:r>
                        <a:rPr lang="en-US" sz="1400" dirty="0"/>
                        <a:t>Anthony Segura</a:t>
                      </a:r>
                    </a:p>
                  </a:txBody>
                  <a:tcPr/>
                </a:tc>
                <a:tc>
                  <a:txBody>
                    <a:bodyPr/>
                    <a:lstStyle/>
                    <a:p>
                      <a:r>
                        <a:rPr lang="en-US" sz="1400" dirty="0"/>
                        <a:t>505-382-6447</a:t>
                      </a:r>
                    </a:p>
                  </a:txBody>
                  <a:tcPr/>
                </a:tc>
                <a:extLst>
                  <a:ext uri="{0D108BD9-81ED-4DB2-BD59-A6C34878D82A}">
                    <a16:rowId xmlns:a16="http://schemas.microsoft.com/office/drawing/2014/main" val="10002"/>
                  </a:ext>
                </a:extLst>
              </a:tr>
              <a:tr h="549898">
                <a:tc>
                  <a:txBody>
                    <a:bodyPr/>
                    <a:lstStyle/>
                    <a:p>
                      <a:r>
                        <a:rPr lang="en-US" sz="1400" dirty="0"/>
                        <a:t>Shuffleboard</a:t>
                      </a:r>
                    </a:p>
                    <a:p>
                      <a:r>
                        <a:rPr lang="en-US" sz="1400" dirty="0"/>
                        <a:t>Jarvis Poncho</a:t>
                      </a:r>
                    </a:p>
                  </a:txBody>
                  <a:tcPr/>
                </a:tc>
                <a:tc>
                  <a:txBody>
                    <a:bodyPr/>
                    <a:lstStyle/>
                    <a:p>
                      <a:r>
                        <a:rPr lang="en-US" sz="1400" dirty="0"/>
                        <a:t>575-644-5728</a:t>
                      </a:r>
                    </a:p>
                  </a:txBody>
                  <a:tcPr/>
                </a:tc>
                <a:extLst>
                  <a:ext uri="{0D108BD9-81ED-4DB2-BD59-A6C34878D82A}">
                    <a16:rowId xmlns:a16="http://schemas.microsoft.com/office/drawing/2014/main" val="10003"/>
                  </a:ext>
                </a:extLst>
              </a:tr>
              <a:tr h="502016">
                <a:tc>
                  <a:txBody>
                    <a:bodyPr/>
                    <a:lstStyle/>
                    <a:p>
                      <a:r>
                        <a:rPr lang="en-US" sz="1400" dirty="0"/>
                        <a:t>Soccer Accuracy</a:t>
                      </a:r>
                    </a:p>
                    <a:p>
                      <a:r>
                        <a:rPr lang="en-US" sz="1400" dirty="0"/>
                        <a:t>Cliff Cisneros</a:t>
                      </a:r>
                    </a:p>
                  </a:txBody>
                  <a:tcPr/>
                </a:tc>
                <a:tc>
                  <a:txBody>
                    <a:bodyPr/>
                    <a:lstStyle/>
                    <a:p>
                      <a:r>
                        <a:rPr lang="en-US" sz="1400" dirty="0"/>
                        <a:t>505-690-7851</a:t>
                      </a:r>
                    </a:p>
                  </a:txBody>
                  <a:tcPr/>
                </a:tc>
                <a:extLst>
                  <a:ext uri="{0D108BD9-81ED-4DB2-BD59-A6C34878D82A}">
                    <a16:rowId xmlns:a16="http://schemas.microsoft.com/office/drawing/2014/main" val="10004"/>
                  </a:ext>
                </a:extLst>
              </a:tr>
              <a:tr h="502016">
                <a:tc>
                  <a:txBody>
                    <a:bodyPr/>
                    <a:lstStyle/>
                    <a:p>
                      <a:r>
                        <a:rPr lang="en-US" sz="1400" dirty="0"/>
                        <a:t>Swimming</a:t>
                      </a:r>
                    </a:p>
                    <a:p>
                      <a:r>
                        <a:rPr lang="en-US" sz="1400" dirty="0"/>
                        <a:t>Dave Caldwell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505-603-3500</a:t>
                      </a:r>
                    </a:p>
                  </a:txBody>
                  <a:tcPr/>
                </a:tc>
                <a:extLst>
                  <a:ext uri="{0D108BD9-81ED-4DB2-BD59-A6C34878D82A}">
                    <a16:rowId xmlns:a16="http://schemas.microsoft.com/office/drawing/2014/main" val="10005"/>
                  </a:ext>
                </a:extLst>
              </a:tr>
              <a:tr h="502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Table Tennis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Merrick Elim</a:t>
                      </a:r>
                    </a:p>
                  </a:txBody>
                  <a:tcPr/>
                </a:tc>
                <a:tc>
                  <a:txBody>
                    <a:bodyPr/>
                    <a:lstStyle/>
                    <a:p>
                      <a:r>
                        <a:rPr lang="en-US" sz="1400" dirty="0"/>
                        <a:t>804-393-3115</a:t>
                      </a:r>
                    </a:p>
                  </a:txBody>
                  <a:tcPr/>
                </a:tc>
                <a:extLst>
                  <a:ext uri="{0D108BD9-81ED-4DB2-BD59-A6C34878D82A}">
                    <a16:rowId xmlns:a16="http://schemas.microsoft.com/office/drawing/2014/main" val="10006"/>
                  </a:ext>
                </a:extLst>
              </a:tr>
              <a:tr h="502016">
                <a:tc>
                  <a:txBody>
                    <a:bodyPr/>
                    <a:lstStyle/>
                    <a:p>
                      <a:r>
                        <a:rPr lang="en-US" sz="1400" dirty="0"/>
                        <a:t>Tai Chi</a:t>
                      </a:r>
                    </a:p>
                    <a:p>
                      <a:r>
                        <a:rPr lang="en-US" sz="1400" dirty="0"/>
                        <a:t>Dug </a:t>
                      </a:r>
                      <a:r>
                        <a:rPr lang="en-US" sz="1400" dirty="0" err="1"/>
                        <a:t>Corpolongo</a:t>
                      </a:r>
                      <a:endParaRPr lang="en-US" sz="1400" dirty="0"/>
                    </a:p>
                    <a:p>
                      <a:r>
                        <a:rPr lang="en-US" sz="1400" dirty="0"/>
                        <a:t>    </a:t>
                      </a:r>
                    </a:p>
                  </a:txBody>
                  <a:tcPr/>
                </a:tc>
                <a:tc>
                  <a:txBody>
                    <a:bodyPr/>
                    <a:lstStyle/>
                    <a:p>
                      <a:r>
                        <a:rPr lang="en-US" sz="1400" dirty="0"/>
                        <a:t>595-306-0118</a:t>
                      </a:r>
                    </a:p>
                  </a:txBody>
                  <a:tcPr/>
                </a:tc>
                <a:extLst>
                  <a:ext uri="{0D108BD9-81ED-4DB2-BD59-A6C34878D82A}">
                    <a16:rowId xmlns:a16="http://schemas.microsoft.com/office/drawing/2014/main" val="10007"/>
                  </a:ext>
                </a:extLst>
              </a:tr>
            </a:tbl>
          </a:graphicData>
        </a:graphic>
      </p:graphicFrame>
      <p:sp>
        <p:nvSpPr>
          <p:cNvPr id="16" name="TextBox 15">
            <a:extLst>
              <a:ext uri="{FF2B5EF4-FFF2-40B4-BE49-F238E27FC236}">
                <a16:creationId xmlns:a16="http://schemas.microsoft.com/office/drawing/2014/main" id="{E0EEDE22-AF07-584B-B5C4-7C60C9305362}"/>
              </a:ext>
            </a:extLst>
          </p:cNvPr>
          <p:cNvSpPr txBox="1"/>
          <p:nvPr/>
        </p:nvSpPr>
        <p:spPr>
          <a:xfrm>
            <a:off x="1143000" y="6127859"/>
            <a:ext cx="6096000" cy="369332"/>
          </a:xfrm>
          <a:prstGeom prst="rect">
            <a:avLst/>
          </a:prstGeom>
          <a:noFill/>
        </p:spPr>
        <p:txBody>
          <a:bodyPr wrap="square" rtlCol="0">
            <a:spAutoFit/>
          </a:bodyPr>
          <a:lstStyle/>
          <a:p>
            <a:r>
              <a:rPr lang="en-US" dirty="0"/>
              <a:t>Game Headquarters: Convention Center </a:t>
            </a:r>
          </a:p>
        </p:txBody>
      </p:sp>
    </p:spTree>
    <p:custDataLst>
      <p:tags r:id="rId1"/>
    </p:custDataLst>
    <p:extLst>
      <p:ext uri="{BB962C8B-B14F-4D97-AF65-F5344CB8AC3E}">
        <p14:creationId xmlns:p14="http://schemas.microsoft.com/office/powerpoint/2010/main" val="3049007773"/>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99279E-48FA-FCE9-23F1-420C42E99E9C}"/>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98A3030-44CE-40EC-9E72-922A8722FD6B}"/>
              </a:ext>
            </a:extLst>
          </p:cNvPr>
          <p:cNvSpPr>
            <a:spLocks noGrp="1"/>
          </p:cNvSpPr>
          <p:nvPr>
            <p:ph type="title"/>
          </p:nvPr>
        </p:nvSpPr>
        <p:spPr>
          <a:xfrm>
            <a:off x="1752600" y="1273565"/>
            <a:ext cx="6347714" cy="1752600"/>
          </a:xfrm>
        </p:spPr>
        <p:txBody>
          <a:bodyPr>
            <a:normAutofit fontScale="90000"/>
          </a:bodyPr>
          <a:lstStyle/>
          <a:p>
            <a:pPr algn="ctr"/>
            <a:r>
              <a:rPr lang="en-US" sz="6600" dirty="0">
                <a:latin typeface="Aptos Black" panose="020B0004020202020204" pitchFamily="34" charset="0"/>
              </a:rPr>
              <a:t>Thank You for Volunteering   Gracias !</a:t>
            </a:r>
          </a:p>
        </p:txBody>
      </p:sp>
      <p:sp>
        <p:nvSpPr>
          <p:cNvPr id="3" name="Content Placeholder 2">
            <a:extLst>
              <a:ext uri="{FF2B5EF4-FFF2-40B4-BE49-F238E27FC236}">
                <a16:creationId xmlns:a16="http://schemas.microsoft.com/office/drawing/2014/main" id="{3421E40C-0D95-4CCA-A611-38660592C60F}"/>
              </a:ext>
            </a:extLst>
          </p:cNvPr>
          <p:cNvSpPr>
            <a:spLocks noGrp="1"/>
          </p:cNvSpPr>
          <p:nvPr>
            <p:ph idx="1"/>
          </p:nvPr>
        </p:nvSpPr>
        <p:spPr>
          <a:xfrm>
            <a:off x="1904034" y="2667000"/>
            <a:ext cx="6347714" cy="3956973"/>
          </a:xfrm>
        </p:spPr>
        <p:txBody>
          <a:bodyPr>
            <a:normAutofit fontScale="92500" lnSpcReduction="20000"/>
          </a:bodyPr>
          <a:lstStyle/>
          <a:p>
            <a:pPr marL="0" indent="0" algn="ctr">
              <a:buNone/>
            </a:pPr>
            <a:endParaRPr lang="en-US" sz="3200" dirty="0"/>
          </a:p>
          <a:p>
            <a:pPr marL="0" indent="0" algn="ctr">
              <a:buNone/>
            </a:pPr>
            <a:endParaRPr lang="en-US" sz="3200" dirty="0"/>
          </a:p>
          <a:p>
            <a:pPr marL="0" indent="0" algn="ctr">
              <a:buNone/>
            </a:pPr>
            <a:r>
              <a:rPr lang="en-US" sz="3200" dirty="0"/>
              <a:t>We couldn’t do it without you! </a:t>
            </a:r>
          </a:p>
          <a:p>
            <a:pPr marL="0" indent="0" algn="ctr">
              <a:buNone/>
            </a:pPr>
            <a:endParaRPr lang="en-US" sz="3200" dirty="0"/>
          </a:p>
          <a:p>
            <a:pPr marL="0" indent="0" algn="ctr">
              <a:buNone/>
            </a:pPr>
            <a:r>
              <a:rPr lang="en-US" sz="3200" dirty="0"/>
              <a:t>Thank you for all you do to support Senior Olympics! </a:t>
            </a:r>
          </a:p>
          <a:p>
            <a:pPr marL="0" indent="0" algn="ctr">
              <a:buNone/>
            </a:pPr>
            <a:r>
              <a:rPr lang="en-US" sz="3200" dirty="0"/>
              <a:t>Email any final questions to  </a:t>
            </a:r>
          </a:p>
          <a:p>
            <a:pPr marL="0" indent="0" algn="ctr">
              <a:buNone/>
            </a:pPr>
            <a:r>
              <a:rPr lang="en-US" sz="3200" u="sng" dirty="0">
                <a:solidFill>
                  <a:schemeClr val="accent1"/>
                </a:solidFill>
                <a:latin typeface="Arial" panose="020B0604020202020204" pitchFamily="34" charset="0"/>
                <a:cs typeface="Arial" panose="020B0604020202020204" pitchFamily="34" charset="0"/>
              </a:rPr>
              <a:t>events</a:t>
            </a:r>
            <a:r>
              <a:rPr lang="en-US" sz="3200" u="sng"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@nmseniorolympics.org</a:t>
            </a:r>
            <a:r>
              <a:rPr lang="en-US" sz="3200" u="sng" dirty="0">
                <a:solidFill>
                  <a:schemeClr val="accent1"/>
                </a:solidFill>
              </a:rPr>
              <a:t> </a:t>
            </a:r>
          </a:p>
          <a:p>
            <a:pPr marL="0" indent="0" algn="ctr">
              <a:buNone/>
            </a:pPr>
            <a:r>
              <a:rPr lang="en-US" sz="3200" dirty="0"/>
              <a:t>THE  END </a:t>
            </a:r>
          </a:p>
        </p:txBody>
      </p:sp>
      <p:pic>
        <p:nvPicPr>
          <p:cNvPr id="5" name="Picture 4" descr="A logo of a sports team&#10;&#10;Description automatically generated">
            <a:extLst>
              <a:ext uri="{FF2B5EF4-FFF2-40B4-BE49-F238E27FC236}">
                <a16:creationId xmlns:a16="http://schemas.microsoft.com/office/drawing/2014/main" id="{EFE2733A-C113-EA78-89F3-20DDFC713D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2374" y="234027"/>
            <a:ext cx="1518640" cy="1529411"/>
          </a:xfrm>
          <a:prstGeom prst="rect">
            <a:avLst/>
          </a:prstGeom>
        </p:spPr>
      </p:pic>
    </p:spTree>
    <p:extLst>
      <p:ext uri="{BB962C8B-B14F-4D97-AF65-F5344CB8AC3E}">
        <p14:creationId xmlns:p14="http://schemas.microsoft.com/office/powerpoint/2010/main" val="1770445827"/>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A921D9-ED0A-5C7E-3190-05D3D66B39DF}"/>
            </a:ext>
          </a:extLst>
        </p:cNvPr>
        <p:cNvGrpSpPr/>
        <p:nvPr/>
      </p:nvGrpSpPr>
      <p:grpSpPr>
        <a:xfrm>
          <a:off x="0" y="0"/>
          <a:ext cx="0" cy="0"/>
          <a:chOff x="0" y="0"/>
          <a:chExt cx="0" cy="0"/>
        </a:xfrm>
      </p:grpSpPr>
      <p:sp>
        <p:nvSpPr>
          <p:cNvPr id="23" name="Down Arrow 7">
            <a:extLst>
              <a:ext uri="{FF2B5EF4-FFF2-40B4-BE49-F238E27FC236}">
                <a16:creationId xmlns:a16="http://schemas.microsoft.com/office/drawing/2014/main" id="{50C1B214-9EC7-24E4-D5E8-1AF476F1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C939D2C-C741-28AC-0804-1E9EBF482EB3}"/>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89C0C3E7-EF21-1A8C-2978-D5274CDD6020}"/>
              </a:ext>
            </a:extLst>
          </p:cNvPr>
          <p:cNvPicPr>
            <a:picLocks noChangeAspect="1"/>
          </p:cNvPicPr>
          <p:nvPr/>
        </p:nvPicPr>
        <p:blipFill>
          <a:blip r:embed="rId3"/>
          <a:stretch>
            <a:fillRect/>
          </a:stretch>
        </p:blipFill>
        <p:spPr>
          <a:xfrm>
            <a:off x="4876800" y="342900"/>
            <a:ext cx="3993413" cy="6172200"/>
          </a:xfrm>
          <a:prstGeom prst="rect">
            <a:avLst/>
          </a:prstGeom>
        </p:spPr>
      </p:pic>
      <p:sp>
        <p:nvSpPr>
          <p:cNvPr id="7" name="TextBox 6">
            <a:extLst>
              <a:ext uri="{FF2B5EF4-FFF2-40B4-BE49-F238E27FC236}">
                <a16:creationId xmlns:a16="http://schemas.microsoft.com/office/drawing/2014/main" id="{3070983F-B6B3-10C5-4951-413237D3E302}"/>
              </a:ext>
            </a:extLst>
          </p:cNvPr>
          <p:cNvSpPr txBox="1"/>
          <p:nvPr/>
        </p:nvSpPr>
        <p:spPr>
          <a:xfrm>
            <a:off x="1638395" y="2828835"/>
            <a:ext cx="3048000" cy="1200329"/>
          </a:xfrm>
          <a:prstGeom prst="rect">
            <a:avLst/>
          </a:prstGeom>
          <a:noFill/>
        </p:spPr>
        <p:txBody>
          <a:bodyPr wrap="square" rtlCol="0">
            <a:spAutoFit/>
          </a:bodyPr>
          <a:lstStyle/>
          <a:p>
            <a:pPr algn="ctr"/>
            <a:r>
              <a:rPr lang="en-US" dirty="0">
                <a:latin typeface="Aptos Black" panose="020B0004020202020204" pitchFamily="34" charset="0"/>
              </a:rPr>
              <a:t>State Summer Games </a:t>
            </a:r>
          </a:p>
          <a:p>
            <a:pPr algn="ctr"/>
            <a:r>
              <a:rPr lang="en-US" dirty="0">
                <a:latin typeface="Aptos Black" panose="020B0004020202020204" pitchFamily="34" charset="0"/>
              </a:rPr>
              <a:t>Coming to Las Cruces, NM</a:t>
            </a:r>
          </a:p>
          <a:p>
            <a:pPr algn="ctr"/>
            <a:endParaRPr lang="en-US" dirty="0">
              <a:latin typeface="Aptos Black" panose="020B0004020202020204" pitchFamily="34" charset="0"/>
            </a:endParaRPr>
          </a:p>
          <a:p>
            <a:pPr algn="ctr"/>
            <a:r>
              <a:rPr lang="en-US" dirty="0">
                <a:latin typeface="Aptos Black" panose="020B0004020202020204" pitchFamily="34" charset="0"/>
              </a:rPr>
              <a:t>VOLUNTEERS WANTED</a:t>
            </a:r>
          </a:p>
        </p:txBody>
      </p:sp>
    </p:spTree>
    <p:extLst>
      <p:ext uri="{BB962C8B-B14F-4D97-AF65-F5344CB8AC3E}">
        <p14:creationId xmlns:p14="http://schemas.microsoft.com/office/powerpoint/2010/main" val="2083713210"/>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6A78B5-8589-57EF-19EF-0132C0EA6621}"/>
              </a:ext>
            </a:extLst>
          </p:cNvPr>
          <p:cNvPicPr>
            <a:picLocks noChangeAspect="1"/>
          </p:cNvPicPr>
          <p:nvPr/>
        </p:nvPicPr>
        <p:blipFill>
          <a:blip r:embed="rId3"/>
          <a:stretch>
            <a:fillRect/>
          </a:stretch>
        </p:blipFill>
        <p:spPr>
          <a:xfrm>
            <a:off x="-1" y="0"/>
            <a:ext cx="9144001" cy="6858000"/>
          </a:xfrm>
          <a:prstGeom prst="rect">
            <a:avLst/>
          </a:prstGeom>
        </p:spPr>
      </p:pic>
      <p:sp>
        <p:nvSpPr>
          <p:cNvPr id="2" name="Title 1"/>
          <p:cNvSpPr>
            <a:spLocks noGrp="1"/>
          </p:cNvSpPr>
          <p:nvPr>
            <p:ph type="title"/>
          </p:nvPr>
        </p:nvSpPr>
        <p:spPr>
          <a:xfrm>
            <a:off x="2286000" y="593606"/>
            <a:ext cx="5791200" cy="675290"/>
          </a:xfrm>
        </p:spPr>
        <p:txBody>
          <a:bodyPr>
            <a:noAutofit/>
          </a:bodyPr>
          <a:lstStyle/>
          <a:p>
            <a:pPr algn="ctr"/>
            <a:r>
              <a:rPr lang="en-US" sz="4400" dirty="0">
                <a:latin typeface="Aptos Black" panose="020B0004020202020204" pitchFamily="34" charset="0"/>
              </a:rPr>
              <a:t>Types of Volunteers</a:t>
            </a:r>
          </a:p>
        </p:txBody>
      </p:sp>
      <p:sp>
        <p:nvSpPr>
          <p:cNvPr id="3" name="Content Placeholder 2"/>
          <p:cNvSpPr>
            <a:spLocks noGrp="1"/>
          </p:cNvSpPr>
          <p:nvPr>
            <p:ph idx="1"/>
          </p:nvPr>
        </p:nvSpPr>
        <p:spPr>
          <a:xfrm>
            <a:off x="1616321" y="1393005"/>
            <a:ext cx="7130558" cy="4871389"/>
          </a:xfrm>
        </p:spPr>
        <p:txBody>
          <a:bodyPr>
            <a:normAutofit/>
          </a:bodyPr>
          <a:lstStyle/>
          <a:p>
            <a:r>
              <a:rPr lang="en-US" sz="2800" b="1" dirty="0"/>
              <a:t>Check-in Clerk (at the Venue)</a:t>
            </a:r>
            <a:endParaRPr lang="en-US" sz="2800" dirty="0"/>
          </a:p>
          <a:p>
            <a:r>
              <a:rPr lang="en-US" sz="2800" b="1" dirty="0"/>
              <a:t>Tabulation/Brackets/Results</a:t>
            </a:r>
            <a:endParaRPr lang="en-US" sz="2800" dirty="0"/>
          </a:p>
          <a:p>
            <a:r>
              <a:rPr lang="en-US" sz="2800" b="1" dirty="0"/>
              <a:t>Judges/Referees </a:t>
            </a:r>
            <a:endParaRPr lang="en-US" sz="2800" dirty="0"/>
          </a:p>
          <a:p>
            <a:r>
              <a:rPr lang="en-US" sz="2800" b="1" dirty="0"/>
              <a:t>Finish Line Personnel</a:t>
            </a:r>
          </a:p>
          <a:p>
            <a:r>
              <a:rPr lang="en-US" sz="2800" b="1" dirty="0"/>
              <a:t>Scheduling of Courts or Lanes (if applicable)</a:t>
            </a:r>
            <a:endParaRPr lang="en-US" sz="2800" dirty="0"/>
          </a:p>
          <a:p>
            <a:r>
              <a:rPr lang="en-US" sz="2800" b="1" dirty="0"/>
              <a:t>Assist with interpreting Playing Rules (Protests/Arbitration)</a:t>
            </a:r>
            <a:endParaRPr lang="en-US" sz="2800" dirty="0"/>
          </a:p>
          <a:p>
            <a:r>
              <a:rPr lang="en-US" sz="2800" b="1" dirty="0"/>
              <a:t>Hospitality  Fruit/Water </a:t>
            </a:r>
            <a:endParaRPr lang="en-US" sz="2800" dirty="0"/>
          </a:p>
          <a:p>
            <a:r>
              <a:rPr lang="en-US" sz="2800" b="1" dirty="0"/>
              <a:t>Awards Presentation</a:t>
            </a:r>
            <a:endParaRPr lang="en-US" dirty="0"/>
          </a:p>
        </p:txBody>
      </p:sp>
      <p:pic>
        <p:nvPicPr>
          <p:cNvPr id="4" name="Picture 3" descr="A logo of a sports team&#10;&#10;Description automatically generated">
            <a:extLst>
              <a:ext uri="{FF2B5EF4-FFF2-40B4-BE49-F238E27FC236}">
                <a16:creationId xmlns:a16="http://schemas.microsoft.com/office/drawing/2014/main" id="{934C0EBB-10E0-3B64-75F1-856578EC8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175" y="5031786"/>
            <a:ext cx="1518640" cy="1529411"/>
          </a:xfrm>
          <a:prstGeom prst="rect">
            <a:avLst/>
          </a:prstGeom>
        </p:spPr>
      </p:pic>
    </p:spTree>
    <p:extLst>
      <p:ext uri="{BB962C8B-B14F-4D97-AF65-F5344CB8AC3E}">
        <p14:creationId xmlns:p14="http://schemas.microsoft.com/office/powerpoint/2010/main" val="878152860"/>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ADDAAD-1EB7-554D-39ED-504373FC2AEA}"/>
              </a:ext>
            </a:extLst>
          </p:cNvPr>
          <p:cNvPicPr>
            <a:picLocks noChangeAspect="1"/>
          </p:cNvPicPr>
          <p:nvPr/>
        </p:nvPicPr>
        <p:blipFill>
          <a:blip r:embed="rId3"/>
          <a:stretch>
            <a:fillRect/>
          </a:stretch>
        </p:blipFill>
        <p:spPr>
          <a:xfrm>
            <a:off x="-1" y="0"/>
            <a:ext cx="9144001" cy="6858000"/>
          </a:xfrm>
          <a:prstGeom prst="rect">
            <a:avLst/>
          </a:prstGeom>
        </p:spPr>
      </p:pic>
      <p:sp>
        <p:nvSpPr>
          <p:cNvPr id="2" name="Title 1"/>
          <p:cNvSpPr>
            <a:spLocks noGrp="1"/>
          </p:cNvSpPr>
          <p:nvPr>
            <p:ph type="title"/>
          </p:nvPr>
        </p:nvSpPr>
        <p:spPr>
          <a:xfrm>
            <a:off x="1828800" y="876133"/>
            <a:ext cx="6553200" cy="675290"/>
          </a:xfrm>
        </p:spPr>
        <p:txBody>
          <a:bodyPr>
            <a:noAutofit/>
          </a:bodyPr>
          <a:lstStyle/>
          <a:p>
            <a:pPr algn="ctr"/>
            <a:r>
              <a:rPr lang="en-US" sz="4000" dirty="0">
                <a:latin typeface="Aptos Black" panose="020B0004020202020204" pitchFamily="34" charset="0"/>
              </a:rPr>
              <a:t>Types of Volunteers-cont.</a:t>
            </a:r>
          </a:p>
        </p:txBody>
      </p:sp>
      <p:sp>
        <p:nvSpPr>
          <p:cNvPr id="3" name="Content Placeholder 2"/>
          <p:cNvSpPr>
            <a:spLocks noGrp="1"/>
          </p:cNvSpPr>
          <p:nvPr>
            <p:ph idx="1"/>
          </p:nvPr>
        </p:nvSpPr>
        <p:spPr>
          <a:xfrm>
            <a:off x="2133600" y="1610796"/>
            <a:ext cx="5688554" cy="4963833"/>
          </a:xfrm>
        </p:spPr>
        <p:txBody>
          <a:bodyPr>
            <a:normAutofit/>
          </a:bodyPr>
          <a:lstStyle/>
          <a:p>
            <a:r>
              <a:rPr lang="en-US" sz="2800" b="1" dirty="0"/>
              <a:t>Equipment/Court Maintenance</a:t>
            </a:r>
            <a:endParaRPr lang="en-US" sz="2800" dirty="0"/>
          </a:p>
          <a:p>
            <a:r>
              <a:rPr lang="en-US" sz="2800" b="1" dirty="0"/>
              <a:t>Setup/ Teardown</a:t>
            </a:r>
            <a:endParaRPr lang="en-US" sz="2800" dirty="0"/>
          </a:p>
          <a:p>
            <a:r>
              <a:rPr lang="en-US" sz="2800" b="1" dirty="0"/>
              <a:t>Athlete Check-In</a:t>
            </a:r>
            <a:endParaRPr lang="en-US" sz="2800" dirty="0"/>
          </a:p>
          <a:p>
            <a:r>
              <a:rPr lang="en-US" sz="2800" b="1" dirty="0"/>
              <a:t>Clerical Pre-Game</a:t>
            </a:r>
            <a:endParaRPr lang="en-US" sz="2800" dirty="0"/>
          </a:p>
          <a:p>
            <a:r>
              <a:rPr lang="en-US" sz="2800" b="1" dirty="0"/>
              <a:t>First Aid</a:t>
            </a:r>
            <a:endParaRPr lang="en-US" sz="2800" dirty="0"/>
          </a:p>
          <a:p>
            <a:r>
              <a:rPr lang="en-US" sz="2800" b="1" dirty="0"/>
              <a:t>Event Runner </a:t>
            </a:r>
            <a:endParaRPr lang="en-US" sz="2800" dirty="0"/>
          </a:p>
          <a:p>
            <a:r>
              <a:rPr lang="en-US" sz="2800" b="1" dirty="0"/>
              <a:t>Information Table</a:t>
            </a:r>
            <a:endParaRPr lang="en-US" sz="2800" dirty="0"/>
          </a:p>
          <a:p>
            <a:r>
              <a:rPr lang="en-US" sz="2800" b="1" dirty="0"/>
              <a:t>Media/Promotion</a:t>
            </a:r>
            <a:endParaRPr lang="en-US" sz="2800" dirty="0"/>
          </a:p>
          <a:p>
            <a:r>
              <a:rPr lang="en-US" sz="2800" b="1" dirty="0"/>
              <a:t>Office Clerical</a:t>
            </a:r>
            <a:endParaRPr lang="en-US" sz="2800" dirty="0"/>
          </a:p>
          <a:p>
            <a:r>
              <a:rPr lang="en-US" sz="2800" b="1" dirty="0"/>
              <a:t>Result Posting</a:t>
            </a:r>
            <a:endParaRPr lang="en-US" sz="2800" dirty="0"/>
          </a:p>
        </p:txBody>
      </p:sp>
      <p:pic>
        <p:nvPicPr>
          <p:cNvPr id="5" name="Picture 4" descr="A logo of a sports team&#10;&#10;Description automatically generated">
            <a:extLst>
              <a:ext uri="{FF2B5EF4-FFF2-40B4-BE49-F238E27FC236}">
                <a16:creationId xmlns:a16="http://schemas.microsoft.com/office/drawing/2014/main" id="{BB408AD3-9119-5679-66C3-72EAD8BB6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4648200"/>
            <a:ext cx="1518640" cy="1529411"/>
          </a:xfrm>
          <a:prstGeom prst="rect">
            <a:avLst/>
          </a:prstGeom>
        </p:spPr>
      </p:pic>
    </p:spTree>
    <p:extLst>
      <p:ext uri="{BB962C8B-B14F-4D97-AF65-F5344CB8AC3E}">
        <p14:creationId xmlns:p14="http://schemas.microsoft.com/office/powerpoint/2010/main" val="2196646105"/>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DA964A-0316-69E0-B0DA-3DB3643F941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752600" y="1039366"/>
            <a:ext cx="7130558" cy="675290"/>
          </a:xfrm>
        </p:spPr>
        <p:txBody>
          <a:bodyPr>
            <a:noAutofit/>
          </a:bodyPr>
          <a:lstStyle/>
          <a:p>
            <a:r>
              <a:rPr lang="en-US" sz="4400" dirty="0">
                <a:latin typeface="Aptos Black" panose="020B0004020202020204" pitchFamily="34" charset="0"/>
              </a:rPr>
              <a:t>Types of Volunteers-cont.</a:t>
            </a:r>
          </a:p>
        </p:txBody>
      </p:sp>
      <p:sp>
        <p:nvSpPr>
          <p:cNvPr id="3" name="Content Placeholder 2"/>
          <p:cNvSpPr>
            <a:spLocks noGrp="1"/>
          </p:cNvSpPr>
          <p:nvPr>
            <p:ph idx="1"/>
          </p:nvPr>
        </p:nvSpPr>
        <p:spPr>
          <a:xfrm>
            <a:off x="1981200" y="2019145"/>
            <a:ext cx="4876800" cy="3124200"/>
          </a:xfrm>
        </p:spPr>
        <p:txBody>
          <a:bodyPr>
            <a:normAutofit/>
          </a:bodyPr>
          <a:lstStyle/>
          <a:p>
            <a:r>
              <a:rPr lang="en-US" sz="2800" b="1" dirty="0"/>
              <a:t>Announcer/Emcee</a:t>
            </a:r>
            <a:endParaRPr lang="en-US" sz="2800" dirty="0"/>
          </a:p>
          <a:p>
            <a:r>
              <a:rPr lang="en-US" sz="2800" b="1" dirty="0"/>
              <a:t>Lifeguards</a:t>
            </a:r>
            <a:r>
              <a:rPr lang="en-US" sz="2800" dirty="0"/>
              <a:t> </a:t>
            </a:r>
          </a:p>
          <a:p>
            <a:r>
              <a:rPr lang="en-US" sz="2800" b="1" dirty="0"/>
              <a:t>Timers</a:t>
            </a:r>
            <a:endParaRPr lang="en-US" sz="2800" dirty="0"/>
          </a:p>
          <a:p>
            <a:r>
              <a:rPr lang="en-US" sz="2800" b="1" dirty="0"/>
              <a:t>Setup and Facilities</a:t>
            </a:r>
            <a:endParaRPr lang="en-US" sz="2800" dirty="0"/>
          </a:p>
          <a:p>
            <a:r>
              <a:rPr lang="en-US" sz="2800" b="1" dirty="0"/>
              <a:t>Souvenir Sales</a:t>
            </a:r>
            <a:endParaRPr lang="en-US" sz="2800" dirty="0"/>
          </a:p>
          <a:p>
            <a:r>
              <a:rPr lang="en-US" sz="2800" b="1" dirty="0"/>
              <a:t>Posting of Signs</a:t>
            </a:r>
            <a:endParaRPr lang="en-US" sz="2800" dirty="0"/>
          </a:p>
          <a:p>
            <a:endParaRPr lang="en-US" dirty="0"/>
          </a:p>
        </p:txBody>
      </p:sp>
      <p:pic>
        <p:nvPicPr>
          <p:cNvPr id="5" name="Picture 4" descr="A logo of a sports team&#10;&#10;Description automatically generated">
            <a:extLst>
              <a:ext uri="{FF2B5EF4-FFF2-40B4-BE49-F238E27FC236}">
                <a16:creationId xmlns:a16="http://schemas.microsoft.com/office/drawing/2014/main" id="{2013424D-6F94-03C8-2C2E-D3C645842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4648200"/>
            <a:ext cx="1518640" cy="1529411"/>
          </a:xfrm>
          <a:prstGeom prst="rect">
            <a:avLst/>
          </a:prstGeom>
        </p:spPr>
      </p:pic>
    </p:spTree>
    <p:extLst>
      <p:ext uri="{BB962C8B-B14F-4D97-AF65-F5344CB8AC3E}">
        <p14:creationId xmlns:p14="http://schemas.microsoft.com/office/powerpoint/2010/main" val="67571472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8CD865-B8A1-3368-F2FB-B0E2E2C160A8}"/>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D697DAD-D724-E2CE-CD8A-4DF5821BE80B}"/>
              </a:ext>
            </a:extLst>
          </p:cNvPr>
          <p:cNvSpPr>
            <a:spLocks noGrp="1"/>
          </p:cNvSpPr>
          <p:nvPr>
            <p:ph type="title"/>
          </p:nvPr>
        </p:nvSpPr>
        <p:spPr>
          <a:xfrm>
            <a:off x="2743200" y="381000"/>
            <a:ext cx="3657600" cy="1325563"/>
          </a:xfrm>
        </p:spPr>
        <p:txBody>
          <a:bodyPr/>
          <a:lstStyle/>
          <a:p>
            <a:pPr algn="ctr"/>
            <a:r>
              <a:rPr lang="en-US" dirty="0">
                <a:latin typeface="Aptos Black" panose="020B0004020202020204" pitchFamily="34" charset="0"/>
              </a:rPr>
              <a:t>    Volunteer HUB </a:t>
            </a:r>
          </a:p>
        </p:txBody>
      </p:sp>
      <p:sp>
        <p:nvSpPr>
          <p:cNvPr id="3" name="Content Placeholder 2">
            <a:extLst>
              <a:ext uri="{FF2B5EF4-FFF2-40B4-BE49-F238E27FC236}">
                <a16:creationId xmlns:a16="http://schemas.microsoft.com/office/drawing/2014/main" id="{E7380328-EB30-A83A-1F7B-92B39357FFF7}"/>
              </a:ext>
            </a:extLst>
          </p:cNvPr>
          <p:cNvSpPr>
            <a:spLocks noGrp="1"/>
          </p:cNvSpPr>
          <p:nvPr>
            <p:ph idx="1"/>
          </p:nvPr>
        </p:nvSpPr>
        <p:spPr>
          <a:xfrm>
            <a:off x="1828800" y="1681811"/>
            <a:ext cx="6096000" cy="4572000"/>
          </a:xfrm>
        </p:spPr>
        <p:txBody>
          <a:bodyPr>
            <a:normAutofit/>
          </a:bodyPr>
          <a:lstStyle/>
          <a:p>
            <a:r>
              <a:rPr lang="en-US" sz="2400" dirty="0"/>
              <a:t>Volunteer HUB is located at Santa Fe Convention Center  Lobby Area   </a:t>
            </a:r>
          </a:p>
          <a:p>
            <a:r>
              <a:rPr lang="en-US" sz="2400" dirty="0"/>
              <a:t>Volunteer HUB is available to answer questions regarding Volunteering, Sport venue locations and Game Schedule</a:t>
            </a:r>
          </a:p>
          <a:p>
            <a:r>
              <a:rPr lang="en-US" sz="2400" dirty="0"/>
              <a:t>Prior to reporting to your venue to volunteer,  come by Vol HUB for any questions, to pick up a Shirt and make a name badge.  </a:t>
            </a:r>
          </a:p>
          <a:p>
            <a:r>
              <a:rPr lang="en-US" sz="2400" dirty="0"/>
              <a:t>Vol HUB is open Monday January 13</a:t>
            </a:r>
            <a:r>
              <a:rPr lang="en-US" sz="2400" baseline="30000" dirty="0"/>
              <a:t>th</a:t>
            </a:r>
            <a:r>
              <a:rPr lang="en-US" sz="2400" dirty="0"/>
              <a:t>  starting at 9:00 a.m. </a:t>
            </a:r>
          </a:p>
          <a:p>
            <a:r>
              <a:rPr lang="en-US" sz="2400" dirty="0"/>
              <a:t>Hours for Vol HUB Tues-Thursday  8:00 a.m.-4:00 p.m. </a:t>
            </a:r>
          </a:p>
          <a:p>
            <a:endParaRPr lang="en-US" dirty="0"/>
          </a:p>
        </p:txBody>
      </p:sp>
      <p:pic>
        <p:nvPicPr>
          <p:cNvPr id="5" name="Picture 4" descr="A logo of a sports team&#10;&#10;Description automatically generated">
            <a:extLst>
              <a:ext uri="{FF2B5EF4-FFF2-40B4-BE49-F238E27FC236}">
                <a16:creationId xmlns:a16="http://schemas.microsoft.com/office/drawing/2014/main" id="{7B5DB282-DB5C-D741-298E-224851598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4800600"/>
            <a:ext cx="1442977" cy="1453211"/>
          </a:xfrm>
          <a:prstGeom prst="rect">
            <a:avLst/>
          </a:prstGeom>
        </p:spPr>
      </p:pic>
    </p:spTree>
    <p:extLst>
      <p:ext uri="{BB962C8B-B14F-4D97-AF65-F5344CB8AC3E}">
        <p14:creationId xmlns:p14="http://schemas.microsoft.com/office/powerpoint/2010/main" val="136547812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091E02-2CE3-9919-D0A6-D0F5999B8F4D}"/>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882277" y="813486"/>
            <a:ext cx="5489080" cy="1320800"/>
          </a:xfrm>
        </p:spPr>
        <p:txBody>
          <a:bodyPr>
            <a:normAutofit/>
          </a:bodyPr>
          <a:lstStyle/>
          <a:p>
            <a:pPr algn="ctr"/>
            <a:r>
              <a:rPr lang="en-US" dirty="0">
                <a:latin typeface="Aptos Black" panose="020B0004020202020204" pitchFamily="34" charset="0"/>
              </a:rPr>
              <a:t>Keys to Volunteer Success</a:t>
            </a:r>
          </a:p>
        </p:txBody>
      </p:sp>
      <p:sp>
        <p:nvSpPr>
          <p:cNvPr id="3" name="Content Placeholder 2"/>
          <p:cNvSpPr>
            <a:spLocks noGrp="1"/>
          </p:cNvSpPr>
          <p:nvPr>
            <p:ph idx="1"/>
          </p:nvPr>
        </p:nvSpPr>
        <p:spPr>
          <a:xfrm>
            <a:off x="1882277" y="1477941"/>
            <a:ext cx="6351998" cy="4566573"/>
          </a:xfrm>
        </p:spPr>
        <p:txBody>
          <a:bodyPr>
            <a:normAutofit/>
          </a:bodyPr>
          <a:lstStyle/>
          <a:p>
            <a:endParaRPr lang="en-US" sz="2400" dirty="0"/>
          </a:p>
          <a:p>
            <a:r>
              <a:rPr lang="en-US" sz="2400" dirty="0"/>
              <a:t>Be on time.</a:t>
            </a:r>
          </a:p>
          <a:p>
            <a:r>
              <a:rPr lang="en-US" sz="2400" dirty="0"/>
              <a:t>No Early outs for your shift.</a:t>
            </a:r>
          </a:p>
          <a:p>
            <a:r>
              <a:rPr lang="en-US" sz="2400" dirty="0"/>
              <a:t>Always communicate if you are going to be late or miss your shift.</a:t>
            </a:r>
          </a:p>
          <a:p>
            <a:r>
              <a:rPr lang="en-US" sz="2400" dirty="0"/>
              <a:t>Show your pride for Santa Fe, New Mexico, and  State Senior Olympics.</a:t>
            </a:r>
          </a:p>
          <a:p>
            <a:r>
              <a:rPr lang="en-US" sz="2400" dirty="0"/>
              <a:t>Provide great and timely service.</a:t>
            </a:r>
          </a:p>
          <a:p>
            <a:r>
              <a:rPr lang="en-US" sz="2400" dirty="0"/>
              <a:t>Have FUN!!!</a:t>
            </a:r>
          </a:p>
          <a:p>
            <a:r>
              <a:rPr lang="en-US" sz="2400" dirty="0"/>
              <a:t>Plan for your parking </a:t>
            </a:r>
          </a:p>
          <a:p>
            <a:pPr marL="0" indent="0">
              <a:buNone/>
            </a:pPr>
            <a:endParaRPr lang="en-US" sz="1900" dirty="0"/>
          </a:p>
        </p:txBody>
      </p:sp>
      <p:pic>
        <p:nvPicPr>
          <p:cNvPr id="5" name="Picture 4" descr="A logo of a sports team&#10;&#10;Description automatically generated">
            <a:extLst>
              <a:ext uri="{FF2B5EF4-FFF2-40B4-BE49-F238E27FC236}">
                <a16:creationId xmlns:a16="http://schemas.microsoft.com/office/drawing/2014/main" id="{5B609AAB-46D2-F428-0BE8-B1C74B98D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60" y="4648200"/>
            <a:ext cx="1518640" cy="1529411"/>
          </a:xfrm>
          <a:prstGeom prst="rect">
            <a:avLst/>
          </a:prstGeom>
        </p:spPr>
      </p:pic>
    </p:spTree>
    <p:extLst>
      <p:ext uri="{BB962C8B-B14F-4D97-AF65-F5344CB8AC3E}">
        <p14:creationId xmlns:p14="http://schemas.microsoft.com/office/powerpoint/2010/main" val="3668358711"/>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B8EE75-92D3-A84B-BD2B-C25E2C29104F}"/>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981200" y="875849"/>
            <a:ext cx="6652512" cy="1320800"/>
          </a:xfrm>
        </p:spPr>
        <p:txBody>
          <a:bodyPr/>
          <a:lstStyle/>
          <a:p>
            <a:pPr algn="ctr"/>
            <a:r>
              <a:rPr lang="en-US" dirty="0">
                <a:latin typeface="Aptos Black" panose="020B0004020202020204" pitchFamily="34" charset="0"/>
              </a:rPr>
              <a:t>Your Volunteer Responsibilities</a:t>
            </a:r>
          </a:p>
        </p:txBody>
      </p:sp>
      <p:sp>
        <p:nvSpPr>
          <p:cNvPr id="3" name="Content Placeholder 2"/>
          <p:cNvSpPr>
            <a:spLocks noGrp="1"/>
          </p:cNvSpPr>
          <p:nvPr>
            <p:ph idx="1"/>
          </p:nvPr>
        </p:nvSpPr>
        <p:spPr>
          <a:xfrm>
            <a:off x="1269170" y="2212505"/>
            <a:ext cx="6960430" cy="3581400"/>
          </a:xfrm>
        </p:spPr>
        <p:txBody>
          <a:bodyPr>
            <a:normAutofit/>
          </a:bodyPr>
          <a:lstStyle/>
          <a:p>
            <a:r>
              <a:rPr lang="en-US" sz="2400" dirty="0"/>
              <a:t>Check-in at Volunteer HUB the day before your event or prior to your scheduled time to work!</a:t>
            </a:r>
          </a:p>
          <a:p>
            <a:pPr lvl="1"/>
            <a:r>
              <a:rPr lang="en-US" sz="2400" dirty="0"/>
              <a:t>You will receive your name badge (which you need to always wear during your shift)</a:t>
            </a:r>
          </a:p>
          <a:p>
            <a:pPr lvl="1"/>
            <a:r>
              <a:rPr lang="en-US" sz="2400" dirty="0"/>
              <a:t>If registered for a shift of 4 or more hours, you will receive:</a:t>
            </a:r>
          </a:p>
          <a:p>
            <a:pPr lvl="2"/>
            <a:r>
              <a:rPr lang="en-US" sz="2400" dirty="0"/>
              <a:t>T-shirt </a:t>
            </a:r>
          </a:p>
          <a:p>
            <a:pPr lvl="2"/>
            <a:r>
              <a:rPr lang="en-US" sz="2400" dirty="0"/>
              <a:t>Entered into a drawing for a $100 gift card</a:t>
            </a:r>
          </a:p>
          <a:p>
            <a:pPr marL="457200" lvl="1" indent="0">
              <a:buNone/>
            </a:pPr>
            <a:endParaRPr lang="en-US" dirty="0"/>
          </a:p>
        </p:txBody>
      </p:sp>
      <p:pic>
        <p:nvPicPr>
          <p:cNvPr id="6" name="Picture 5" descr="A logo of a sports team&#10;&#10;Description automatically generated">
            <a:extLst>
              <a:ext uri="{FF2B5EF4-FFF2-40B4-BE49-F238E27FC236}">
                <a16:creationId xmlns:a16="http://schemas.microsoft.com/office/drawing/2014/main" id="{F81E302D-03DA-71E9-F4F5-D7B69F181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5029200"/>
            <a:ext cx="1518640" cy="1529411"/>
          </a:xfrm>
          <a:prstGeom prst="rect">
            <a:avLst/>
          </a:prstGeom>
        </p:spPr>
      </p:pic>
    </p:spTree>
    <p:extLst>
      <p:ext uri="{BB962C8B-B14F-4D97-AF65-F5344CB8AC3E}">
        <p14:creationId xmlns:p14="http://schemas.microsoft.com/office/powerpoint/2010/main" val="2573580437"/>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6.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0</TotalTime>
  <Words>1813</Words>
  <Application>Microsoft Office PowerPoint</Application>
  <PresentationFormat>On-screen Show (4:3)</PresentationFormat>
  <Paragraphs>307</Paragraphs>
  <Slides>32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Aptos (Body)</vt:lpstr>
      <vt:lpstr>Aptos Black</vt:lpstr>
      <vt:lpstr>Aptos Display</vt:lpstr>
      <vt:lpstr>Arial</vt:lpstr>
      <vt:lpstr>Calibri</vt:lpstr>
      <vt:lpstr>Georgia</vt:lpstr>
      <vt:lpstr>Office Theme</vt:lpstr>
      <vt:lpstr>New Mexico Senior Olympics  “State Games –North”   2025 Volunteer  Orientation   </vt:lpstr>
      <vt:lpstr>  PowerPoint Volunteer Orientation In lieu of attending in person- Please review for Game volunteer expectations and details.   Volunteer Hub is located at the Convention Center starting Friday, January 10th.    Parking Garage is available    All Volunteers must be signed up with Cody Martinez at  events@nmseniorolympics.org or 575.956.5539   Volunteer shirt will be distributed at your Event from the Sports coordinator.   </vt:lpstr>
      <vt:lpstr>Today’s Objectives </vt:lpstr>
      <vt:lpstr>Types of Volunteers</vt:lpstr>
      <vt:lpstr>Types of Volunteers-cont.</vt:lpstr>
      <vt:lpstr>Types of Volunteers-cont.</vt:lpstr>
      <vt:lpstr>    Volunteer HUB </vt:lpstr>
      <vt:lpstr>Keys to Volunteer Success</vt:lpstr>
      <vt:lpstr>Your Volunteer Responsibilities</vt:lpstr>
      <vt:lpstr>Your Volunteer Responsibilities -cont.</vt:lpstr>
      <vt:lpstr>Senior Olympics FORMAT   </vt:lpstr>
      <vt:lpstr>Age of Competitors &amp; Rules Overview </vt:lpstr>
      <vt:lpstr>Senior Sensitivity -</vt:lpstr>
      <vt:lpstr>What to expect at your venue</vt:lpstr>
      <vt:lpstr>What to expect at your venue- cont’d</vt:lpstr>
      <vt:lpstr>Important Safety Precautions</vt:lpstr>
      <vt:lpstr>How to handle athlete conflicts</vt:lpstr>
      <vt:lpstr>Volunteer Code of Conduct</vt:lpstr>
      <vt:lpstr>Dress Code</vt:lpstr>
      <vt:lpstr>Awards</vt:lpstr>
      <vt:lpstr>Game Results</vt:lpstr>
      <vt:lpstr>Inclement Weather</vt:lpstr>
      <vt:lpstr> Volunteer Do’s and Don’ts  </vt:lpstr>
      <vt:lpstr>The Do’s…cont’d</vt:lpstr>
      <vt:lpstr>PowerPoint Presentation</vt:lpstr>
      <vt:lpstr>Handouts –  Available at Volunteer Hub </vt:lpstr>
      <vt:lpstr>Waiver</vt:lpstr>
      <vt:lpstr>EVENT STAFF  Contact Information</vt:lpstr>
      <vt:lpstr>PowerPoint Presentation</vt:lpstr>
      <vt:lpstr>PowerPoint Presentation</vt:lpstr>
      <vt:lpstr>Thank You for Volunteering   Gracias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2017-02-16T12:42:29Z</dcterms:created>
  <dcterms:modified xsi:type="dcterms:W3CDTF">2025-01-02T19:53:03Z</dcterms:modified>
</cp:coreProperties>
</file>